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handoutMasterIdLst>
    <p:handoutMasterId r:id="rId16"/>
  </p:handoutMasterIdLst>
  <p:sldIdLst>
    <p:sldId id="256" r:id="rId2"/>
    <p:sldId id="260" r:id="rId3"/>
    <p:sldId id="268" r:id="rId4"/>
    <p:sldId id="275" r:id="rId5"/>
    <p:sldId id="322" r:id="rId6"/>
    <p:sldId id="323" r:id="rId7"/>
    <p:sldId id="324" r:id="rId8"/>
    <p:sldId id="325" r:id="rId9"/>
    <p:sldId id="326" r:id="rId10"/>
    <p:sldId id="327" r:id="rId11"/>
    <p:sldId id="328" r:id="rId12"/>
    <p:sldId id="329" r:id="rId13"/>
    <p:sldId id="330" r:id="rId14"/>
    <p:sldId id="331" r:id="rId15"/>
  </p:sldIdLst>
  <p:sldSz cx="12192000" cy="6858000"/>
  <p:notesSz cx="6810375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12" autoAdjust="0"/>
    <p:restoredTop sz="94343" autoAdjust="0"/>
  </p:normalViewPr>
  <p:slideViewPr>
    <p:cSldViewPr snapToGrid="0">
      <p:cViewPr varScale="1">
        <p:scale>
          <a:sx n="69" d="100"/>
          <a:sy n="69" d="100"/>
        </p:scale>
        <p:origin x="498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57625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A91786-AE59-45C4-82A0-5CA6AFEB3513}" type="datetimeFigureOut">
              <a:rPr lang="es-CR" smtClean="0"/>
              <a:t>29/1/2020</a:t>
            </a:fld>
            <a:endParaRPr lang="es-C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57625" y="9444038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14796E-3090-416E-98F0-784287553DE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78275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D8FE8-4BA7-4514-A5A7-E7DD8230421F}" type="datetimeFigureOut">
              <a:rPr lang="es-CR" smtClean="0"/>
              <a:t>29/1/2020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6C15-7566-4AC1-A8F1-ED3DB259D1C9}" type="slidenum">
              <a:rPr lang="es-CR" smtClean="0"/>
              <a:t>‹Nº›</a:t>
            </a:fld>
            <a:endParaRPr lang="es-C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0936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D8FE8-4BA7-4514-A5A7-E7DD8230421F}" type="datetimeFigureOut">
              <a:rPr lang="es-CR" smtClean="0"/>
              <a:t>29/1/2020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6C15-7566-4AC1-A8F1-ED3DB259D1C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864143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D8FE8-4BA7-4514-A5A7-E7DD8230421F}" type="datetimeFigureOut">
              <a:rPr lang="es-CR" smtClean="0"/>
              <a:t>29/1/2020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6C15-7566-4AC1-A8F1-ED3DB259D1C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84266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just">
              <a:defRPr b="1">
                <a:solidFill>
                  <a:schemeClr val="tx1"/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just">
              <a:defRPr>
                <a:solidFill>
                  <a:schemeClr val="tx1"/>
                </a:solidFill>
              </a:defRPr>
            </a:lvl1pPr>
            <a:lvl2pPr algn="just">
              <a:defRPr>
                <a:solidFill>
                  <a:schemeClr val="tx1"/>
                </a:solidFill>
              </a:defRPr>
            </a:lvl2pPr>
            <a:lvl3pPr algn="just">
              <a:defRPr>
                <a:solidFill>
                  <a:schemeClr val="tx1"/>
                </a:solidFill>
              </a:defRPr>
            </a:lvl3pPr>
            <a:lvl4pPr algn="just">
              <a:defRPr>
                <a:solidFill>
                  <a:schemeClr val="tx1"/>
                </a:solidFill>
              </a:defRPr>
            </a:lvl4pPr>
            <a:lvl5pPr algn="just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D8FE8-4BA7-4514-A5A7-E7DD8230421F}" type="datetimeFigureOut">
              <a:rPr lang="es-CR" smtClean="0"/>
              <a:t>29/1/2020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6C15-7566-4AC1-A8F1-ED3DB259D1C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256439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D8FE8-4BA7-4514-A5A7-E7DD8230421F}" type="datetimeFigureOut">
              <a:rPr lang="es-CR" smtClean="0"/>
              <a:t>29/1/2020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6C15-7566-4AC1-A8F1-ED3DB259D1C9}" type="slidenum">
              <a:rPr lang="es-CR" smtClean="0"/>
              <a:t>‹Nº›</a:t>
            </a:fld>
            <a:endParaRPr lang="es-C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8896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D8FE8-4BA7-4514-A5A7-E7DD8230421F}" type="datetimeFigureOut">
              <a:rPr lang="es-CR" smtClean="0"/>
              <a:t>29/1/2020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6C15-7566-4AC1-A8F1-ED3DB259D1C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5070954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D8FE8-4BA7-4514-A5A7-E7DD8230421F}" type="datetimeFigureOut">
              <a:rPr lang="es-CR" smtClean="0"/>
              <a:t>29/1/2020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6C15-7566-4AC1-A8F1-ED3DB259D1C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216465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D8FE8-4BA7-4514-A5A7-E7DD8230421F}" type="datetimeFigureOut">
              <a:rPr lang="es-CR" smtClean="0"/>
              <a:t>29/1/2020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6C15-7566-4AC1-A8F1-ED3DB259D1C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821097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D8FE8-4BA7-4514-A5A7-E7DD8230421F}" type="datetimeFigureOut">
              <a:rPr lang="es-CR" smtClean="0"/>
              <a:t>29/1/2020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6C15-7566-4AC1-A8F1-ED3DB259D1C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195821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02D8FE8-4BA7-4514-A5A7-E7DD8230421F}" type="datetimeFigureOut">
              <a:rPr lang="es-CR" smtClean="0"/>
              <a:t>29/1/2020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1516C15-7566-4AC1-A8F1-ED3DB259D1C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6845898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D8FE8-4BA7-4514-A5A7-E7DD8230421F}" type="datetimeFigureOut">
              <a:rPr lang="es-CR" smtClean="0"/>
              <a:t>29/1/2020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6C15-7566-4AC1-A8F1-ED3DB259D1C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693270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02D8FE8-4BA7-4514-A5A7-E7DD8230421F}" type="datetimeFigureOut">
              <a:rPr lang="es-CR" smtClean="0"/>
              <a:t>29/1/2020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1516C15-7566-4AC1-A8F1-ED3DB259D1C9}" type="slidenum">
              <a:rPr lang="es-CR" smtClean="0"/>
              <a:t>‹Nº›</a:t>
            </a:fld>
            <a:endParaRPr lang="es-C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4322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1135" y="2812473"/>
            <a:ext cx="10058400" cy="875330"/>
          </a:xfrm>
        </p:spPr>
        <p:txBody>
          <a:bodyPr>
            <a:normAutofit/>
          </a:bodyPr>
          <a:lstStyle/>
          <a:p>
            <a:pPr algn="ctr"/>
            <a:r>
              <a:rPr lang="es-CR" sz="4800" b="1" dirty="0" smtClean="0"/>
              <a:t>MUSEO NACIONAL DE COSTA RICA </a:t>
            </a:r>
            <a:endParaRPr lang="es-CR" sz="48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263796" y="4545555"/>
            <a:ext cx="7315200" cy="914400"/>
          </a:xfrm>
        </p:spPr>
        <p:txBody>
          <a:bodyPr/>
          <a:lstStyle/>
          <a:p>
            <a:pPr algn="ctr"/>
            <a:r>
              <a:rPr lang="es-CR" dirty="0" smtClean="0"/>
              <a:t>PLANIFICACIÓN INSTITUCIONAL 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95749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Oficina de Planificación </a:t>
            </a:r>
            <a:endParaRPr lang="es-C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Font typeface="Wingdings" panose="05000000000000000000" pitchFamily="2" charset="2"/>
              <a:buChar char="v"/>
            </a:pPr>
            <a:r>
              <a:rPr lang="es-ES" dirty="0"/>
              <a:t>Formular el Sistema de Control Interno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s-ES" dirty="0"/>
              <a:t>Actualización de proyectos, Delphos 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s-ES" dirty="0"/>
              <a:t>Dar respuesta a la solicitud de la CGR sobre el índice de Gestión Institucional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s-ES" dirty="0"/>
              <a:t>Elaborar el Plan Estratégico del MNCR.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s-ES" dirty="0"/>
              <a:t>Elaboración del Informe Anual de Cumplimiento de Metas del PNDIP 2019-2022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s-ES" dirty="0"/>
              <a:t>Gestión de Planes ( Plan de Trabajo, Informe de Labores, Plan Operativo Institucional, entre otros)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s-ES" dirty="0"/>
              <a:t>Enlace (Solicitudes SEPLA-MIDEPLAN-CGR, entre otras)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s-ES" dirty="0"/>
              <a:t>Desarrollar capacitaciones en el área de Planificación con la finalidad de fortalecer la Gestión Institucional.</a:t>
            </a: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903788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Área de Arquitectura </a:t>
            </a:r>
            <a:endParaRPr lang="es-C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Sala de Arqueología.</a:t>
            </a:r>
          </a:p>
          <a:p>
            <a:r>
              <a:rPr lang="es-ES" dirty="0"/>
              <a:t>Diseño de remodelación de edificio existente Sede Pavas y diseño de sala de Exhibición de Historia Natural del MNCR en el nuevo edificio de Sede Pavas.</a:t>
            </a:r>
          </a:p>
          <a:p>
            <a:r>
              <a:rPr lang="es-ES" dirty="0"/>
              <a:t>Proyecto Centro visitantes Agua Caliente de Cartago</a:t>
            </a:r>
          </a:p>
          <a:p>
            <a:r>
              <a:rPr lang="es-ES" dirty="0"/>
              <a:t>Infraestructura en Sitios del Diquís</a:t>
            </a: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301282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Programa de Museos Regionales y Comunitarios </a:t>
            </a:r>
            <a:endParaRPr lang="es-C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Asesoría y apoyo Museológico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Investigación Museológica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Capacitación Museológica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Red Social de Espacios Museísticos </a:t>
            </a:r>
            <a:r>
              <a:rPr lang="es-ES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 smtClean="0"/>
              <a:t>Acciones en el Plan Nacional de Desarrollo</a:t>
            </a:r>
            <a:endParaRPr lang="es-ES" dirty="0"/>
          </a:p>
          <a:p>
            <a:pPr marL="384048" lvl="2" indent="0">
              <a:buNone/>
            </a:pPr>
            <a:r>
              <a:rPr lang="es-CR" dirty="0"/>
              <a:t>Proceso de acompañamiento San Vicente de Nicoya	</a:t>
            </a:r>
            <a:endParaRPr lang="en-US" dirty="0"/>
          </a:p>
          <a:p>
            <a:pPr marL="384048" lvl="2" indent="0">
              <a:buNone/>
            </a:pPr>
            <a:r>
              <a:rPr lang="es-CR" dirty="0"/>
              <a:t>Proceso de acompañamiento Boca Gallardo (Puerto Jiménez, Golfito)	</a:t>
            </a:r>
            <a:endParaRPr lang="en-US" dirty="0"/>
          </a:p>
          <a:p>
            <a:pPr marL="384048" lvl="2" indent="0">
              <a:buNone/>
            </a:pPr>
            <a:r>
              <a:rPr lang="es-CR" dirty="0"/>
              <a:t>Proceso de acompañamiento Guayabo		</a:t>
            </a:r>
            <a:endParaRPr lang="en-US" dirty="0"/>
          </a:p>
          <a:p>
            <a:pPr marL="384048" lvl="2" indent="0">
              <a:buNone/>
            </a:pPr>
            <a:r>
              <a:rPr lang="es-CR" dirty="0"/>
              <a:t>Proceso de acompañamiento Boruca		</a:t>
            </a:r>
            <a:endParaRPr lang="en-US" dirty="0"/>
          </a:p>
          <a:p>
            <a:pPr marL="384048" lvl="2" indent="0">
              <a:buNone/>
            </a:pPr>
            <a:r>
              <a:rPr lang="es-CR" dirty="0"/>
              <a:t>Proceso de acompañamiento Rey Curré (Territorio indígena Yimba Cajc)	</a:t>
            </a:r>
            <a:endParaRPr lang="en-US" dirty="0"/>
          </a:p>
          <a:p>
            <a:pPr marL="384048" lvl="2" indent="0">
              <a:buNone/>
            </a:pPr>
            <a:r>
              <a:rPr lang="es-CR" dirty="0"/>
              <a:t>Proceso de acompañamiento Venecia 		</a:t>
            </a:r>
            <a:endParaRPr lang="en-US" dirty="0"/>
          </a:p>
          <a:p>
            <a:pPr marL="384048" lvl="2" indent="0">
              <a:buNone/>
            </a:pPr>
            <a:r>
              <a:rPr lang="es-CR" dirty="0"/>
              <a:t>Proceso de acompañamiento Malekú (Asociación Maleku para el rescate de nuestra identidad cultural, Palenque Margarita)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6435848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Centro de Visitantes Sitio Museo Finca 6 </a:t>
            </a:r>
            <a:endParaRPr lang="es-C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Principales Actividades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125 actividades sobre sensibilización y mediación educativa en el Centro de Visitantes Sitio Museo Finca 6 y los cuatro Sitios Arqueológico Declarados Patrimonio de la Humanidad	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10 talleres y charlas educativas para poblaciones específicas durante el 2020</a:t>
            </a:r>
          </a:p>
          <a:p>
            <a:r>
              <a:rPr lang="es-CR" dirty="0" smtClean="0"/>
              <a:t> </a:t>
            </a:r>
          </a:p>
          <a:p>
            <a:pPr marL="0" indent="0" algn="l">
              <a:buNone/>
            </a:pPr>
            <a:r>
              <a:rPr lang="es-CR" dirty="0" smtClean="0"/>
              <a:t>Adicionalmente</a:t>
            </a:r>
            <a:endParaRPr lang="es-CR" dirty="0"/>
          </a:p>
        </p:txBody>
      </p:sp>
      <p:sp>
        <p:nvSpPr>
          <p:cNvPr id="4" name="Cerrar llave 3"/>
          <p:cNvSpPr/>
          <p:nvPr/>
        </p:nvSpPr>
        <p:spPr>
          <a:xfrm>
            <a:off x="2632364" y="3444582"/>
            <a:ext cx="651163" cy="1252110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5" name="CuadroTexto 4"/>
          <p:cNvSpPr txBox="1"/>
          <p:nvPr/>
        </p:nvSpPr>
        <p:spPr>
          <a:xfrm>
            <a:off x="3643745" y="3560618"/>
            <a:ext cx="67194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/>
              <a:t>Gestión Administrativa Centro de Visitantes Sitio Museo Finca 6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/>
              <a:t>Gestión de los cuatro Sitios Arqueológicos Declarados Patrimonio de la Humanidad Centro de Visitantes Sitio Museo Finca 6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/>
              <a:t>Gestión institucional y Comunal Centro de Visitantes Sitio Museo Finca 6.</a:t>
            </a: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453457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Asesoría Legal </a:t>
            </a:r>
            <a:endParaRPr lang="es-C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Principales </a:t>
            </a:r>
            <a:r>
              <a:rPr lang="es-CR" dirty="0" smtClean="0"/>
              <a:t>Actividades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R" dirty="0"/>
              <a:t>Convenios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s-CR" dirty="0"/>
              <a:t>Contratación de Jornales ocasionales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s-CR" dirty="0"/>
              <a:t>Liquidación de prestaciones laborales de jornales ocasionales y funcionarios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s-CR" dirty="0"/>
              <a:t>Criterios jurídicos.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s-CR" dirty="0"/>
              <a:t>Procedimientos </a:t>
            </a:r>
            <a:r>
              <a:rPr lang="es-CR" dirty="0" smtClean="0"/>
              <a:t>Judiciales.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s-CR" dirty="0"/>
              <a:t>Instrucción de Procedimientos </a:t>
            </a:r>
            <a:r>
              <a:rPr lang="es-CR" dirty="0" smtClean="0"/>
              <a:t>Administrativos.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s-CR" dirty="0"/>
              <a:t>Criterio técnico jurídico al proceso de contratación </a:t>
            </a:r>
            <a:r>
              <a:rPr lang="es-CR" dirty="0" smtClean="0"/>
              <a:t>administrativa.</a:t>
            </a:r>
            <a:endParaRPr lang="en-US" dirty="0"/>
          </a:p>
          <a:p>
            <a:endParaRPr lang="es-CR" dirty="0" smtClean="0"/>
          </a:p>
        </p:txBody>
      </p:sp>
    </p:spTree>
    <p:extLst>
      <p:ext uri="{BB962C8B-B14F-4D97-AF65-F5344CB8AC3E}">
        <p14:creationId xmlns:p14="http://schemas.microsoft.com/office/powerpoint/2010/main" val="2567992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Departamento de Administración y Finanzas </a:t>
            </a:r>
            <a:endParaRPr lang="es-C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s-CR" dirty="0" smtClean="0"/>
              <a:t>Para el año 2020 se deberá cumplir con lo establecido en la </a:t>
            </a:r>
            <a:r>
              <a:rPr lang="en-US" dirty="0"/>
              <a:t>Ley </a:t>
            </a:r>
            <a:r>
              <a:rPr lang="en-US" dirty="0" smtClean="0"/>
              <a:t>9524 (</a:t>
            </a:r>
            <a:r>
              <a:rPr lang="es-CR" dirty="0" smtClean="0"/>
              <a:t>Incorporación </a:t>
            </a:r>
            <a:r>
              <a:rPr lang="es-ES" dirty="0" smtClean="0"/>
              <a:t>de </a:t>
            </a:r>
            <a:r>
              <a:rPr lang="es-ES" dirty="0"/>
              <a:t>los </a:t>
            </a:r>
            <a:r>
              <a:rPr lang="es-ES" dirty="0" smtClean="0"/>
              <a:t>Órganos Desconcentrados </a:t>
            </a:r>
            <a:r>
              <a:rPr lang="es-ES" dirty="0"/>
              <a:t>al Presupuesto Nacional en </a:t>
            </a:r>
            <a:r>
              <a:rPr lang="es-ES" dirty="0" smtClean="0"/>
              <a:t>2021). </a:t>
            </a:r>
            <a:endParaRPr lang="es-CR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394110"/>
              </p:ext>
            </p:extLst>
          </p:nvPr>
        </p:nvGraphicFramePr>
        <p:xfrm>
          <a:off x="193964" y="2479618"/>
          <a:ext cx="11845635" cy="4249416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551709">
                  <a:extLst>
                    <a:ext uri="{9D8B030D-6E8A-4147-A177-3AD203B41FA5}">
                      <a16:colId xmlns:a16="http://schemas.microsoft.com/office/drawing/2014/main" val="3341949494"/>
                    </a:ext>
                  </a:extLst>
                </a:gridCol>
                <a:gridCol w="1787236">
                  <a:extLst>
                    <a:ext uri="{9D8B030D-6E8A-4147-A177-3AD203B41FA5}">
                      <a16:colId xmlns:a16="http://schemas.microsoft.com/office/drawing/2014/main" val="659440271"/>
                    </a:ext>
                  </a:extLst>
                </a:gridCol>
                <a:gridCol w="2851100">
                  <a:extLst>
                    <a:ext uri="{9D8B030D-6E8A-4147-A177-3AD203B41FA5}">
                      <a16:colId xmlns:a16="http://schemas.microsoft.com/office/drawing/2014/main" val="1186477072"/>
                    </a:ext>
                  </a:extLst>
                </a:gridCol>
                <a:gridCol w="1880484">
                  <a:extLst>
                    <a:ext uri="{9D8B030D-6E8A-4147-A177-3AD203B41FA5}">
                      <a16:colId xmlns:a16="http://schemas.microsoft.com/office/drawing/2014/main" val="214533067"/>
                    </a:ext>
                  </a:extLst>
                </a:gridCol>
                <a:gridCol w="2050151">
                  <a:extLst>
                    <a:ext uri="{9D8B030D-6E8A-4147-A177-3AD203B41FA5}">
                      <a16:colId xmlns:a16="http://schemas.microsoft.com/office/drawing/2014/main" val="3984499278"/>
                    </a:ext>
                  </a:extLst>
                </a:gridCol>
                <a:gridCol w="1724955">
                  <a:extLst>
                    <a:ext uri="{9D8B030D-6E8A-4147-A177-3AD203B41FA5}">
                      <a16:colId xmlns:a16="http://schemas.microsoft.com/office/drawing/2014/main" val="1490227049"/>
                    </a:ext>
                  </a:extLst>
                </a:gridCol>
              </a:tblGrid>
              <a:tr h="3420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200" dirty="0">
                          <a:effectLst/>
                        </a:rPr>
                        <a:t>Departamento de Administración y Finanzas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73" marR="331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200">
                          <a:effectLst/>
                        </a:rPr>
                        <a:t>Área de Proveeduría</a:t>
                      </a:r>
                      <a:endParaRPr lang="en-US" sz="1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73" marR="331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200">
                          <a:effectLst/>
                        </a:rPr>
                        <a:t>Gestión Institucional de Recursos Humanos Auxiliar</a:t>
                      </a:r>
                      <a:endParaRPr lang="en-US" sz="1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73" marR="331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200">
                          <a:effectLst/>
                        </a:rPr>
                        <a:t>Área de Servicios Generales </a:t>
                      </a:r>
                      <a:endParaRPr lang="en-US" sz="1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73" marR="331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200">
                          <a:effectLst/>
                        </a:rPr>
                        <a:t>Área de Archivo Central </a:t>
                      </a:r>
                      <a:endParaRPr lang="en-US" sz="1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73" marR="331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200">
                          <a:effectLst/>
                        </a:rPr>
                        <a:t>Área de Arquitectura </a:t>
                      </a:r>
                      <a:endParaRPr lang="en-US" sz="1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73" marR="33173" marT="0" marB="0"/>
                </a:tc>
                <a:extLst>
                  <a:ext uri="{0D108BD9-81ED-4DB2-BD59-A6C34878D82A}">
                    <a16:rowId xmlns:a16="http://schemas.microsoft.com/office/drawing/2014/main" val="2037701375"/>
                  </a:ext>
                </a:extLst>
              </a:tr>
              <a:tr h="366229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200" dirty="0">
                          <a:effectLst/>
                        </a:rPr>
                        <a:t>-Cumplimiento de los hallazgos detectados e indicadores externos. </a:t>
                      </a:r>
                      <a:endParaRPr lang="en-US" sz="12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200" dirty="0">
                          <a:effectLst/>
                        </a:rPr>
                        <a:t>-Registros Contables según las NIC's (al día). </a:t>
                      </a:r>
                      <a:endParaRPr lang="en-US" sz="12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200" dirty="0">
                          <a:effectLst/>
                        </a:rPr>
                        <a:t>-Custodia de los valores de la Institución (ingresos, cheques, transferencias). </a:t>
                      </a:r>
                      <a:endParaRPr lang="en-US" sz="12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200" dirty="0">
                          <a:effectLst/>
                        </a:rPr>
                        <a:t>-Manejo del Presupuesto del MNCR. 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73" marR="331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200">
                          <a:effectLst/>
                        </a:rPr>
                        <a:t>-Dar Trámite a las solicitudes de obtención de bienes y servicios. </a:t>
                      </a:r>
                      <a:endParaRPr lang="en-US" sz="120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200">
                          <a:effectLst/>
                        </a:rPr>
                        <a:t>-Almacenar en condiciones adecuadas los materiales y suministros que adquiere la institución. </a:t>
                      </a:r>
                      <a:endParaRPr lang="en-US" sz="120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200">
                          <a:effectLst/>
                        </a:rPr>
                        <a:t> </a:t>
                      </a:r>
                      <a:endParaRPr lang="en-US" sz="1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73" marR="331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200" dirty="0">
                          <a:effectLst/>
                        </a:rPr>
                        <a:t>- Gestión de la Organización del trabajo (análisis ocupacional, actualización de expedientes).</a:t>
                      </a:r>
                      <a:endParaRPr lang="en-US" sz="12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200" dirty="0" smtClean="0">
                          <a:effectLst/>
                        </a:rPr>
                        <a:t>-Gestión </a:t>
                      </a:r>
                      <a:r>
                        <a:rPr lang="es-CR" sz="1200" dirty="0">
                          <a:effectLst/>
                        </a:rPr>
                        <a:t>del Empleo (reclutamiento, gestión de contratos).</a:t>
                      </a:r>
                      <a:endParaRPr lang="en-US" sz="12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200" dirty="0" smtClean="0">
                          <a:effectLst/>
                        </a:rPr>
                        <a:t>-Gestión </a:t>
                      </a:r>
                      <a:r>
                        <a:rPr lang="es-CR" sz="1200" dirty="0">
                          <a:effectLst/>
                        </a:rPr>
                        <a:t>de servicios al personal (actualización de expedientes, </a:t>
                      </a:r>
                      <a:r>
                        <a:rPr lang="es-CR" sz="1200" dirty="0" smtClean="0">
                          <a:effectLst/>
                        </a:rPr>
                        <a:t>asistencia, </a:t>
                      </a:r>
                      <a:r>
                        <a:rPr lang="es-CR" sz="1200" dirty="0">
                          <a:effectLst/>
                        </a:rPr>
                        <a:t>vacaciones, </a:t>
                      </a:r>
                      <a:r>
                        <a:rPr lang="es-CR" sz="1200" dirty="0" smtClean="0">
                          <a:effectLst/>
                        </a:rPr>
                        <a:t>permisos </a:t>
                      </a:r>
                      <a:r>
                        <a:rPr lang="es-CR" sz="1200" dirty="0">
                          <a:effectLst/>
                        </a:rPr>
                        <a:t>y licencias, certificaciones salariales). </a:t>
                      </a:r>
                      <a:endParaRPr lang="en-US" sz="12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200" dirty="0">
                          <a:effectLst/>
                        </a:rPr>
                        <a:t>Gestión de compensación (planillas, incrementos salariales, estudios y reconocimientos de pluses, anteproyecto de presupuesto, relación de puestos)</a:t>
                      </a:r>
                      <a:endParaRPr lang="en-US" sz="12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200" dirty="0">
                          <a:effectLst/>
                        </a:rPr>
                        <a:t>Gestión de desarrollo </a:t>
                      </a:r>
                      <a:r>
                        <a:rPr lang="es-CR" sz="1200" dirty="0" smtClean="0">
                          <a:effectLst/>
                        </a:rPr>
                        <a:t>(plan </a:t>
                      </a:r>
                      <a:r>
                        <a:rPr lang="es-CR" sz="1200" dirty="0">
                          <a:effectLst/>
                        </a:rPr>
                        <a:t>de </a:t>
                      </a:r>
                      <a:r>
                        <a:rPr lang="es-CR" sz="1200" dirty="0" smtClean="0">
                          <a:effectLst/>
                        </a:rPr>
                        <a:t>capacitaciones, </a:t>
                      </a:r>
                      <a:r>
                        <a:rPr lang="es-CR" sz="1200" dirty="0">
                          <a:effectLst/>
                        </a:rPr>
                        <a:t>evaluación de desempeño)</a:t>
                      </a:r>
                      <a:endParaRPr lang="en-US" sz="12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200" dirty="0">
                          <a:effectLst/>
                        </a:rPr>
                        <a:t>Gestión de Relaciones Humanas y </a:t>
                      </a:r>
                      <a:r>
                        <a:rPr lang="es-CR" sz="1200" dirty="0" smtClean="0">
                          <a:effectLst/>
                        </a:rPr>
                        <a:t>Sociales.</a:t>
                      </a:r>
                      <a:endParaRPr lang="es-CR" sz="1200" b="0" dirty="0" smtClean="0">
                        <a:effectLst/>
                      </a:endParaRPr>
                    </a:p>
                  </a:txBody>
                  <a:tcPr marL="33173" marR="331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200">
                          <a:effectLst/>
                        </a:rPr>
                        <a:t>-Dar el respectivo mantenimiento de edificios </a:t>
                      </a:r>
                      <a:endParaRPr lang="en-US" sz="120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200">
                          <a:effectLst/>
                        </a:rPr>
                        <a:t>-Monitorear el proceso de seguridad privada</a:t>
                      </a:r>
                      <a:endParaRPr lang="en-US" sz="120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200">
                          <a:effectLst/>
                        </a:rPr>
                        <a:t>-Dar el debido apoyo a actividades </a:t>
                      </a:r>
                      <a:endParaRPr lang="en-US" sz="120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200">
                          <a:effectLst/>
                        </a:rPr>
                        <a:t>-Dar un ágil servicio al visitante (boletería)</a:t>
                      </a:r>
                      <a:endParaRPr lang="en-US" sz="1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73" marR="331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200" dirty="0">
                          <a:effectLst/>
                        </a:rPr>
                        <a:t>- Asesorar y supervisar los archivos correspondientes.</a:t>
                      </a:r>
                      <a:endParaRPr lang="en-US" sz="12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200" dirty="0">
                          <a:effectLst/>
                        </a:rPr>
                        <a:t>-Comunicar todas las directrices que emite el Archivo Nacional. </a:t>
                      </a:r>
                      <a:endParaRPr lang="en-US" sz="12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200" dirty="0">
                          <a:effectLst/>
                        </a:rPr>
                        <a:t>-Aprobar tablas de plazo. </a:t>
                      </a:r>
                      <a:endParaRPr lang="en-US" sz="12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200" dirty="0">
                          <a:effectLst/>
                        </a:rPr>
                        <a:t>- Valorar y seleccionar planos. </a:t>
                      </a:r>
                      <a:endParaRPr lang="en-US" sz="12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200" dirty="0">
                          <a:effectLst/>
                        </a:rPr>
                        <a:t>-Revisar las cajas que están en la estantería que no están identificadas en el repositorio.  </a:t>
                      </a:r>
                      <a:endParaRPr lang="en-US" sz="12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200" dirty="0">
                          <a:effectLst/>
                        </a:rPr>
                        <a:t>-Clasificar y ordenar los archivos correspondientes.</a:t>
                      </a:r>
                      <a:endParaRPr lang="en-US" sz="12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200" dirty="0">
                          <a:effectLst/>
                        </a:rPr>
                        <a:t>-Dar en préstamo los documentos.  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73" marR="331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200" dirty="0">
                          <a:effectLst/>
                        </a:rPr>
                        <a:t>-Restauración del Ala este del Cuartel, Sala de Arqueología. </a:t>
                      </a:r>
                      <a:endParaRPr lang="en-US" sz="12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200" dirty="0">
                          <a:effectLst/>
                        </a:rPr>
                        <a:t>-Continuar con el proceso de adquirir presupuesto para la construcción de la Sede en Pavas. </a:t>
                      </a:r>
                      <a:endParaRPr lang="en-US" sz="12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200" dirty="0">
                          <a:effectLst/>
                        </a:rPr>
                        <a:t>-Proyecto Centro de Visitantes Agua Caliente de Cartago. </a:t>
                      </a:r>
                      <a:endParaRPr lang="en-US" sz="12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200" dirty="0">
                          <a:effectLst/>
                        </a:rPr>
                        <a:t>-Dar seguimiento en Sitios del Diquis. 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73" marR="33173" marT="0" marB="0"/>
                </a:tc>
                <a:extLst>
                  <a:ext uri="{0D108BD9-81ED-4DB2-BD59-A6C34878D82A}">
                    <a16:rowId xmlns:a16="http://schemas.microsoft.com/office/drawing/2014/main" val="451498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853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dirty="0"/>
              <a:t>Principales actividades </a:t>
            </a:r>
            <a:r>
              <a:rPr lang="es-CR" dirty="0" smtClean="0"/>
              <a:t>del Departamento de Proyección Museológica</a:t>
            </a:r>
            <a:endParaRPr lang="es-CR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5906963"/>
              </p:ext>
            </p:extLst>
          </p:nvPr>
        </p:nvGraphicFramePr>
        <p:xfrm>
          <a:off x="2191790" y="1847197"/>
          <a:ext cx="7437119" cy="41747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7994">
                  <a:extLst>
                    <a:ext uri="{9D8B030D-6E8A-4147-A177-3AD203B41FA5}">
                      <a16:colId xmlns:a16="http://schemas.microsoft.com/office/drawing/2014/main" val="2917059930"/>
                    </a:ext>
                  </a:extLst>
                </a:gridCol>
                <a:gridCol w="4599125">
                  <a:extLst>
                    <a:ext uri="{9D8B030D-6E8A-4147-A177-3AD203B41FA5}">
                      <a16:colId xmlns:a16="http://schemas.microsoft.com/office/drawing/2014/main" val="893462472"/>
                    </a:ext>
                  </a:extLst>
                </a:gridCol>
              </a:tblGrid>
              <a:tr h="2404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R" sz="1600">
                          <a:effectLst/>
                        </a:rPr>
                        <a:t>Desglose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R" sz="1600">
                          <a:effectLst/>
                        </a:rPr>
                        <a:t>Cantidad de actividades esperadas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38039383"/>
                  </a:ext>
                </a:extLst>
              </a:tr>
              <a:tr h="24043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R" sz="1600">
                          <a:effectLst/>
                        </a:rPr>
                        <a:t>Programa de Visitas al museo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R" sz="1600">
                          <a:effectLst/>
                        </a:rPr>
                        <a:t>650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80422122"/>
                  </a:ext>
                </a:extLst>
              </a:tr>
              <a:tr h="24043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R" sz="1600">
                          <a:effectLst/>
                        </a:rPr>
                        <a:t>Programa de Talleres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R" sz="1600">
                          <a:effectLst/>
                        </a:rPr>
                        <a:t>48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35014342"/>
                  </a:ext>
                </a:extLst>
              </a:tr>
              <a:tr h="24043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R" sz="1600">
                          <a:effectLst/>
                        </a:rPr>
                        <a:t>Ruta de Museos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R" sz="1600">
                          <a:effectLst/>
                        </a:rPr>
                        <a:t>64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0261222"/>
                  </a:ext>
                </a:extLst>
              </a:tr>
              <a:tr h="24043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R" sz="1600">
                          <a:effectLst/>
                        </a:rPr>
                        <a:t>Programa Música en el Museo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R" sz="1600">
                          <a:effectLst/>
                        </a:rPr>
                        <a:t>10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35861385"/>
                  </a:ext>
                </a:extLst>
              </a:tr>
              <a:tr h="24043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R" sz="1600">
                          <a:effectLst/>
                        </a:rPr>
                        <a:t>Programa Vecinos del Museo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R" sz="1600">
                          <a:effectLst/>
                        </a:rPr>
                        <a:t>10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44898702"/>
                  </a:ext>
                </a:extLst>
              </a:tr>
              <a:tr h="24043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R" sz="1600">
                          <a:effectLst/>
                        </a:rPr>
                        <a:t>Programa de Charlas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R" sz="1600">
                          <a:effectLst/>
                        </a:rPr>
                        <a:t>12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98673809"/>
                  </a:ext>
                </a:extLst>
              </a:tr>
              <a:tr h="24043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R" sz="1600">
                          <a:effectLst/>
                        </a:rPr>
                        <a:t>Tardes de Lectura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R" sz="1600">
                          <a:effectLst/>
                        </a:rPr>
                        <a:t>12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14113339"/>
                  </a:ext>
                </a:extLst>
              </a:tr>
              <a:tr h="24043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R" sz="1600">
                          <a:effectLst/>
                        </a:rPr>
                        <a:t>Art City Tour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R" sz="16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50951909"/>
                  </a:ext>
                </a:extLst>
              </a:tr>
              <a:tr h="24043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R" sz="1600">
                          <a:effectLst/>
                        </a:rPr>
                        <a:t>Inauguraciones de exhibiciones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R" sz="16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05643318"/>
                  </a:ext>
                </a:extLst>
              </a:tr>
              <a:tr h="24043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R" sz="1600">
                          <a:effectLst/>
                        </a:rPr>
                        <a:t>Festivales culturales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R" sz="1600" dirty="0">
                          <a:effectLst/>
                        </a:rPr>
                        <a:t>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96670778"/>
                  </a:ext>
                </a:extLst>
              </a:tr>
              <a:tr h="24043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R" sz="1600">
                          <a:effectLst/>
                        </a:rPr>
                        <a:t>Expo museos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R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34160149"/>
                  </a:ext>
                </a:extLst>
              </a:tr>
              <a:tr h="24043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R" sz="1600">
                          <a:effectLst/>
                        </a:rPr>
                        <a:t>Visitas a escuelas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R" sz="1600" dirty="0">
                          <a:effectLst/>
                        </a:rPr>
                        <a:t>20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95497875"/>
                  </a:ext>
                </a:extLst>
              </a:tr>
              <a:tr h="4808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R" sz="1600">
                          <a:effectLst/>
                        </a:rPr>
                        <a:t>Actividades de mediación exhibiciones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R" sz="1600" dirty="0">
                          <a:effectLst/>
                        </a:rPr>
                        <a:t>30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1873599"/>
                  </a:ext>
                </a:extLst>
              </a:tr>
              <a:tr h="24043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R" sz="1600" b="1" dirty="0">
                          <a:effectLst/>
                        </a:rPr>
                        <a:t>Total 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R" sz="1600" b="1" dirty="0">
                          <a:effectLst/>
                        </a:rPr>
                        <a:t>875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07310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305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dirty="0"/>
              <a:t>Principales actividades </a:t>
            </a:r>
            <a:r>
              <a:rPr lang="es-CR" dirty="0" smtClean="0"/>
              <a:t>del Departamento de Proyección Museológica</a:t>
            </a:r>
            <a:endParaRPr lang="es-C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endParaRPr lang="es-CR" dirty="0" smtClean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888402"/>
              </p:ext>
            </p:extLst>
          </p:nvPr>
        </p:nvGraphicFramePr>
        <p:xfrm>
          <a:off x="1330037" y="1845735"/>
          <a:ext cx="9642762" cy="44004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0791">
                  <a:extLst>
                    <a:ext uri="{9D8B030D-6E8A-4147-A177-3AD203B41FA5}">
                      <a16:colId xmlns:a16="http://schemas.microsoft.com/office/drawing/2014/main" val="2454650060"/>
                    </a:ext>
                  </a:extLst>
                </a:gridCol>
                <a:gridCol w="2430791">
                  <a:extLst>
                    <a:ext uri="{9D8B030D-6E8A-4147-A177-3AD203B41FA5}">
                      <a16:colId xmlns:a16="http://schemas.microsoft.com/office/drawing/2014/main" val="3835084320"/>
                    </a:ext>
                  </a:extLst>
                </a:gridCol>
                <a:gridCol w="2430791">
                  <a:extLst>
                    <a:ext uri="{9D8B030D-6E8A-4147-A177-3AD203B41FA5}">
                      <a16:colId xmlns:a16="http://schemas.microsoft.com/office/drawing/2014/main" val="2923867638"/>
                    </a:ext>
                  </a:extLst>
                </a:gridCol>
                <a:gridCol w="2350389">
                  <a:extLst>
                    <a:ext uri="{9D8B030D-6E8A-4147-A177-3AD203B41FA5}">
                      <a16:colId xmlns:a16="http://schemas.microsoft.com/office/drawing/2014/main" val="1555873809"/>
                    </a:ext>
                  </a:extLst>
                </a:gridCol>
              </a:tblGrid>
              <a:tr h="2431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Fechas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Nombre de la exhibición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Lugar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Observaciones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/>
                </a:tc>
                <a:extLst>
                  <a:ext uri="{0D108BD9-81ED-4DB2-BD59-A6C34878D82A}">
                    <a16:rowId xmlns:a16="http://schemas.microsoft.com/office/drawing/2014/main" val="333633626"/>
                  </a:ext>
                </a:extLst>
              </a:tr>
              <a:tr h="3647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10 de setiembre 2019-19 enero 2020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Las Orquídeas de Emil Span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Casona Azul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Producción interna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/>
                </a:tc>
                <a:extLst>
                  <a:ext uri="{0D108BD9-81ED-4DB2-BD59-A6C34878D82A}">
                    <a16:rowId xmlns:a16="http://schemas.microsoft.com/office/drawing/2014/main" val="2535227330"/>
                  </a:ext>
                </a:extLst>
              </a:tr>
              <a:tr h="3647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23 de noviembre- 3 de mayo 2020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Somos vecinos: Fauna silvestre urbana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Sala de exhibiciones temporales sur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Producción interna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/>
                </a:tc>
                <a:extLst>
                  <a:ext uri="{0D108BD9-81ED-4DB2-BD59-A6C34878D82A}">
                    <a16:rowId xmlns:a16="http://schemas.microsoft.com/office/drawing/2014/main" val="2434909498"/>
                  </a:ext>
                </a:extLst>
              </a:tr>
              <a:tr h="2431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Enero 2020 (día por definir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Reapertura mariposario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Jardín de mariposas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Producción interna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 anchor="ctr"/>
                </a:tc>
                <a:extLst>
                  <a:ext uri="{0D108BD9-81ED-4DB2-BD59-A6C34878D82A}">
                    <a16:rowId xmlns:a16="http://schemas.microsoft.com/office/drawing/2014/main" val="1070434927"/>
                  </a:ext>
                </a:extLst>
              </a:tr>
              <a:tr h="4863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03 de febrero 2020- 11 de mayo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Exhibición artefacto 112 (metate de madera)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Casona Azul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Producción interna debe quedar finalizada en 2019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 anchor="ctr"/>
                </a:tc>
                <a:extLst>
                  <a:ext uri="{0D108BD9-81ED-4DB2-BD59-A6C34878D82A}">
                    <a16:rowId xmlns:a16="http://schemas.microsoft.com/office/drawing/2014/main" val="2446337094"/>
                  </a:ext>
                </a:extLst>
              </a:tr>
              <a:tr h="4863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 dirty="0" smtClean="0">
                          <a:effectLst/>
                          <a:latin typeface="+mn-lt"/>
                        </a:rPr>
                        <a:t>Mayo – Febrero </a:t>
                      </a:r>
                      <a:endParaRPr lang="es-C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 dirty="0" smtClean="0">
                          <a:effectLst/>
                          <a:latin typeface="+mn-lt"/>
                        </a:rPr>
                        <a:t>Ingrid Rudelmann</a:t>
                      </a:r>
                      <a:endParaRPr lang="es-C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Plaza de  La Democracias/ Jardines del museo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Producción externa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/>
                </a:tc>
                <a:extLst>
                  <a:ext uri="{0D108BD9-81ED-4DB2-BD59-A6C34878D82A}">
                    <a16:rowId xmlns:a16="http://schemas.microsoft.com/office/drawing/2014/main" val="773709602"/>
                  </a:ext>
                </a:extLst>
              </a:tr>
              <a:tr h="3647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20 Mayo- fines de agosto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Federico Herrero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Sala de Exhibiciones temporales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Externa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/>
                </a:tc>
                <a:extLst>
                  <a:ext uri="{0D108BD9-81ED-4DB2-BD59-A6C34878D82A}">
                    <a16:rowId xmlns:a16="http://schemas.microsoft.com/office/drawing/2014/main" val="3776831092"/>
                  </a:ext>
                </a:extLst>
              </a:tr>
              <a:tr h="2431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Junio 2020- febrero 2021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Huevos y Nidos 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Casona Azul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Producción interna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/>
                </a:tc>
                <a:extLst>
                  <a:ext uri="{0D108BD9-81ED-4DB2-BD59-A6C34878D82A}">
                    <a16:rowId xmlns:a16="http://schemas.microsoft.com/office/drawing/2014/main" val="1470373213"/>
                  </a:ext>
                </a:extLst>
              </a:tr>
              <a:tr h="2431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Agosto 2020- marzo 2021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Fauna Nocturna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Calabozos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Producción interna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/>
                </a:tc>
                <a:extLst>
                  <a:ext uri="{0D108BD9-81ED-4DB2-BD59-A6C34878D82A}">
                    <a16:rowId xmlns:a16="http://schemas.microsoft.com/office/drawing/2014/main" val="2579314757"/>
                  </a:ext>
                </a:extLst>
              </a:tr>
              <a:tr h="2431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Octubre 2020- Marzo 2021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Conservación esfera El Silencio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Casona Roja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 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/>
                </a:tc>
                <a:extLst>
                  <a:ext uri="{0D108BD9-81ED-4DB2-BD59-A6C34878D82A}">
                    <a16:rowId xmlns:a16="http://schemas.microsoft.com/office/drawing/2014/main" val="1047034680"/>
                  </a:ext>
                </a:extLst>
              </a:tr>
              <a:tr h="129794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Inicio de producción en el año 2020 para apertura en el 2021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/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4503768"/>
                  </a:ext>
                </a:extLst>
              </a:tr>
              <a:tr h="3647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 Mayo 2021- mayo 2022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Exhibición Bicentenario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Sala de exhibiciones temporales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Colaboración UCR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/>
                </a:tc>
                <a:extLst>
                  <a:ext uri="{0D108BD9-81ED-4DB2-BD59-A6C34878D82A}">
                    <a16:rowId xmlns:a16="http://schemas.microsoft.com/office/drawing/2014/main" val="2321086692"/>
                  </a:ext>
                </a:extLst>
              </a:tr>
              <a:tr h="4863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Setiembre 2021 en adelante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Nueva exhibición permanente Costa Rica Precolombina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  <a:latin typeface="+mn-lt"/>
                        </a:rPr>
                        <a:t>Sala precolombina</a:t>
                      </a:r>
                      <a:endParaRPr lang="es-C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 dirty="0">
                          <a:effectLst/>
                          <a:latin typeface="+mn-lt"/>
                        </a:rPr>
                        <a:t>Producción interna</a:t>
                      </a:r>
                      <a:endParaRPr lang="es-C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79" marR="37479" marT="0" marB="0"/>
                </a:tc>
                <a:extLst>
                  <a:ext uri="{0D108BD9-81ED-4DB2-BD59-A6C34878D82A}">
                    <a16:rowId xmlns:a16="http://schemas.microsoft.com/office/drawing/2014/main" val="284232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586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dirty="0"/>
              <a:t>Principales actividades </a:t>
            </a:r>
            <a:r>
              <a:rPr lang="es-CR" dirty="0" smtClean="0"/>
              <a:t>del Departamento de Proyección Museológica – Exhibiciones MNCR</a:t>
            </a:r>
            <a:endParaRPr lang="es-C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endParaRPr lang="es-CR" dirty="0" smtClean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014214"/>
              </p:ext>
            </p:extLst>
          </p:nvPr>
        </p:nvGraphicFramePr>
        <p:xfrm>
          <a:off x="360218" y="2092037"/>
          <a:ext cx="8963890" cy="13161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7286">
                  <a:extLst>
                    <a:ext uri="{9D8B030D-6E8A-4147-A177-3AD203B41FA5}">
                      <a16:colId xmlns:a16="http://schemas.microsoft.com/office/drawing/2014/main" val="1816709690"/>
                    </a:ext>
                  </a:extLst>
                </a:gridCol>
                <a:gridCol w="2988302">
                  <a:extLst>
                    <a:ext uri="{9D8B030D-6E8A-4147-A177-3AD203B41FA5}">
                      <a16:colId xmlns:a16="http://schemas.microsoft.com/office/drawing/2014/main" val="361357160"/>
                    </a:ext>
                  </a:extLst>
                </a:gridCol>
                <a:gridCol w="2988302">
                  <a:extLst>
                    <a:ext uri="{9D8B030D-6E8A-4147-A177-3AD203B41FA5}">
                      <a16:colId xmlns:a16="http://schemas.microsoft.com/office/drawing/2014/main" val="2726049616"/>
                    </a:ext>
                  </a:extLst>
                </a:gridCol>
              </a:tblGrid>
              <a:tr h="7444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 dirty="0">
                          <a:effectLst/>
                        </a:rPr>
                        <a:t>Noviembre 2019 a marzo 2020</a:t>
                      </a:r>
                      <a:endParaRPr lang="es-CR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</a:rPr>
                        <a:t>Leyendas de la Biodiversidad</a:t>
                      </a:r>
                      <a:endParaRPr lang="es-C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</a:rPr>
                        <a:t>Guion adaptado.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</a:rPr>
                        <a:t> </a:t>
                      </a:r>
                      <a:endParaRPr lang="es-C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12680731"/>
                  </a:ext>
                </a:extLst>
              </a:tr>
              <a:tr h="2858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</a:rPr>
                        <a:t>Mayo-setiembre 2020</a:t>
                      </a:r>
                      <a:endParaRPr lang="es-C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</a:rPr>
                        <a:t>La Bicicleta</a:t>
                      </a:r>
                      <a:endParaRPr lang="es-C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</a:rPr>
                        <a:t>Propuesta Finca6</a:t>
                      </a:r>
                      <a:endParaRPr lang="es-C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8815205"/>
                  </a:ext>
                </a:extLst>
              </a:tr>
              <a:tr h="2858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</a:rPr>
                        <a:t>Octubre 2020- marzo 2021</a:t>
                      </a:r>
                      <a:endParaRPr lang="es-C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>
                          <a:effectLst/>
                        </a:rPr>
                        <a:t>Conservación de sitios con esferas</a:t>
                      </a:r>
                      <a:endParaRPr lang="es-C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R" sz="1200" dirty="0">
                          <a:effectLst/>
                        </a:rPr>
                        <a:t>De forma simultánea en san José</a:t>
                      </a:r>
                      <a:endParaRPr lang="es-CR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507280"/>
                  </a:ext>
                </a:extLst>
              </a:tr>
            </a:tbl>
          </a:graphicData>
        </a:graphic>
      </p:graphicFrame>
      <p:sp>
        <p:nvSpPr>
          <p:cNvPr id="4" name="Rectángulo 3"/>
          <p:cNvSpPr/>
          <p:nvPr/>
        </p:nvSpPr>
        <p:spPr>
          <a:xfrm>
            <a:off x="3626075" y="4249960"/>
            <a:ext cx="3443571" cy="355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CR" sz="1600" b="1" dirty="0" smtClean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Plan Nacional de Desarrollo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errar llave 5"/>
          <p:cNvSpPr/>
          <p:nvPr/>
        </p:nvSpPr>
        <p:spPr>
          <a:xfrm>
            <a:off x="6747164" y="3796145"/>
            <a:ext cx="886691" cy="1828800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7" name="CuadroTexto 6"/>
          <p:cNvSpPr txBox="1"/>
          <p:nvPr/>
        </p:nvSpPr>
        <p:spPr>
          <a:xfrm>
            <a:off x="7658805" y="4249960"/>
            <a:ext cx="3879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dirty="0"/>
              <a:t>Interpretación Museológica </a:t>
            </a:r>
            <a:r>
              <a:rPr lang="es-CR" dirty="0" smtClean="0"/>
              <a:t>Guayabo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Investigación Cantarero - Taller a Población Estudiantil 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77623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Departamento de Historia Natural </a:t>
            </a:r>
            <a:endParaRPr lang="es-CR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956603"/>
              </p:ext>
            </p:extLst>
          </p:nvPr>
        </p:nvGraphicFramePr>
        <p:xfrm>
          <a:off x="637309" y="2063750"/>
          <a:ext cx="10667999" cy="287020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4693839">
                  <a:extLst>
                    <a:ext uri="{9D8B030D-6E8A-4147-A177-3AD203B41FA5}">
                      <a16:colId xmlns:a16="http://schemas.microsoft.com/office/drawing/2014/main" val="3481697969"/>
                    </a:ext>
                  </a:extLst>
                </a:gridCol>
                <a:gridCol w="2702118">
                  <a:extLst>
                    <a:ext uri="{9D8B030D-6E8A-4147-A177-3AD203B41FA5}">
                      <a16:colId xmlns:a16="http://schemas.microsoft.com/office/drawing/2014/main" val="2380091499"/>
                    </a:ext>
                  </a:extLst>
                </a:gridCol>
                <a:gridCol w="3272042">
                  <a:extLst>
                    <a:ext uri="{9D8B030D-6E8A-4147-A177-3AD203B41FA5}">
                      <a16:colId xmlns:a16="http://schemas.microsoft.com/office/drawing/2014/main" val="5463667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00" dirty="0">
                          <a:effectLst/>
                        </a:rPr>
                        <a:t>Manejo de colecciones de patrimonio natural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00">
                          <a:effectLst/>
                        </a:rPr>
                        <a:t>Investigación de colecciones in situ y patrimonio natural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00">
                          <a:effectLst/>
                        </a:rPr>
                        <a:t>Educación y proyección institucional de patrimonio natural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16822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00" dirty="0">
                          <a:effectLst/>
                        </a:rPr>
                        <a:t>- Recolección y recepción 4000 especímenes. 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00" dirty="0">
                          <a:effectLst/>
                        </a:rPr>
                        <a:t>-200 ejemplares (Colección de Tejidos).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00" dirty="0">
                          <a:effectLst/>
                        </a:rPr>
                        <a:t>-2000 ejemplares se habrán depositado en colecciones homólogas a nivel mundial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00" dirty="0">
                          <a:effectLst/>
                        </a:rPr>
                        <a:t>- Dos catálogos de la colección tipo para su publicación electrónica y en revistas científicas.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00" dirty="0">
                          <a:effectLst/>
                        </a:rPr>
                        <a:t>-1000 ejemplares de colecciones digitalizados. 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00" dirty="0">
                          <a:effectLst/>
                        </a:rPr>
                        <a:t>-6 préstamos o devoluciones gestionadas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00" dirty="0">
                          <a:effectLst/>
                        </a:rPr>
                        <a:t>un convenio nuevo de préstamo de colecciones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00" dirty="0">
                          <a:effectLst/>
                        </a:rPr>
                        <a:t>-3000 especímenes restaurados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00" dirty="0">
                          <a:effectLst/>
                        </a:rPr>
                        <a:t>-2000 registros en bancos de datos de observaciones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00" dirty="0">
                          <a:effectLst/>
                        </a:rPr>
                        <a:t>-4000 registros de nuevos ejemplares de colecciones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00" dirty="0">
                          <a:effectLst/>
                        </a:rPr>
                        <a:t>-1000 registros de los bancos de datos de biodiversidad y multimedia.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00" dirty="0">
                          <a:effectLst/>
                        </a:rPr>
                        <a:t>- 2 guiones para exhibiciones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00">
                          <a:effectLst/>
                        </a:rPr>
                        <a:t>-50km de área a las bases de datos y colecciones en la caracterización de robledales.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00">
                          <a:effectLst/>
                        </a:rPr>
                        <a:t>- 1 revista científica con al menos un registro de taxón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00" dirty="0">
                          <a:effectLst/>
                        </a:rPr>
                        <a:t>- Al menos un ecosistema en el sitio web.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00" dirty="0">
                          <a:effectLst/>
                        </a:rPr>
                        <a:t>- Al menos un ecosistema en el sitio web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00" dirty="0">
                          <a:effectLst/>
                        </a:rPr>
                        <a:t>- 25 especímenes nuevos en Exhibición.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3559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069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Departamento de Antropología e Historia</a:t>
            </a:r>
            <a:endParaRPr lang="es-CR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9166861"/>
              </p:ext>
            </p:extLst>
          </p:nvPr>
        </p:nvGraphicFramePr>
        <p:xfrm>
          <a:off x="169025" y="1972114"/>
          <a:ext cx="11914909" cy="4312857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516665">
                  <a:extLst>
                    <a:ext uri="{9D8B030D-6E8A-4147-A177-3AD203B41FA5}">
                      <a16:colId xmlns:a16="http://schemas.microsoft.com/office/drawing/2014/main" val="2957378028"/>
                    </a:ext>
                  </a:extLst>
                </a:gridCol>
                <a:gridCol w="2552389">
                  <a:extLst>
                    <a:ext uri="{9D8B030D-6E8A-4147-A177-3AD203B41FA5}">
                      <a16:colId xmlns:a16="http://schemas.microsoft.com/office/drawing/2014/main" val="903218257"/>
                    </a:ext>
                  </a:extLst>
                </a:gridCol>
                <a:gridCol w="2612893">
                  <a:extLst>
                    <a:ext uri="{9D8B030D-6E8A-4147-A177-3AD203B41FA5}">
                      <a16:colId xmlns:a16="http://schemas.microsoft.com/office/drawing/2014/main" val="4017102378"/>
                    </a:ext>
                  </a:extLst>
                </a:gridCol>
                <a:gridCol w="2471377">
                  <a:extLst>
                    <a:ext uri="{9D8B030D-6E8A-4147-A177-3AD203B41FA5}">
                      <a16:colId xmlns:a16="http://schemas.microsoft.com/office/drawing/2014/main" val="4036170680"/>
                    </a:ext>
                  </a:extLst>
                </a:gridCol>
                <a:gridCol w="2761585">
                  <a:extLst>
                    <a:ext uri="{9D8B030D-6E8A-4147-A177-3AD203B41FA5}">
                      <a16:colId xmlns:a16="http://schemas.microsoft.com/office/drawing/2014/main" val="532298122"/>
                    </a:ext>
                  </a:extLst>
                </a:gridCol>
              </a:tblGrid>
              <a:tr h="811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>
                          <a:effectLst/>
                        </a:rPr>
                        <a:t>Gestión del Patrimonio Cultural</a:t>
                      </a:r>
                      <a:endParaRPr lang="en-US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386" marR="313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>
                          <a:effectLst/>
                        </a:rPr>
                        <a:t>Gestión del Patrimonio Histórico</a:t>
                      </a:r>
                      <a:endParaRPr lang="en-US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386" marR="313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>
                          <a:effectLst/>
                        </a:rPr>
                        <a:t>Gestión de sitios de Patrimonio Mundial</a:t>
                      </a:r>
                      <a:endParaRPr lang="en-US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386" marR="313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 dirty="0">
                          <a:effectLst/>
                        </a:rPr>
                        <a:t> </a:t>
                      </a:r>
                      <a:r>
                        <a:rPr lang="es-CR" sz="1150" dirty="0" smtClean="0">
                          <a:effectLst/>
                        </a:rPr>
                        <a:t>Manejo </a:t>
                      </a:r>
                      <a:r>
                        <a:rPr lang="es-CR" sz="1150" dirty="0">
                          <a:effectLst/>
                        </a:rPr>
                        <a:t>de Colecciones y Bases de Datos </a:t>
                      </a:r>
                      <a:endParaRPr lang="en-US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386" marR="313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>
                          <a:effectLst/>
                        </a:rPr>
                        <a:t>Divulgación </a:t>
                      </a:r>
                      <a:endParaRPr lang="en-US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386" marR="31386" marT="0" marB="0"/>
                </a:tc>
                <a:extLst>
                  <a:ext uri="{0D108BD9-81ED-4DB2-BD59-A6C34878D82A}">
                    <a16:rowId xmlns:a16="http://schemas.microsoft.com/office/drawing/2014/main" val="3484256871"/>
                  </a:ext>
                </a:extLst>
              </a:tr>
              <a:tr h="12441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 b="0" dirty="0">
                          <a:effectLst/>
                        </a:rPr>
                        <a:t>-Atención a la Ley N.6703 Patrimonio Nacional Arqueológico (inspecciones, evaluaciones, rescates, peritajes). </a:t>
                      </a:r>
                      <a:endParaRPr lang="en-US" sz="1150" b="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 b="0" dirty="0">
                          <a:effectLst/>
                        </a:rPr>
                        <a:t>- Atención de Usuarios del Archivo de Investigación.</a:t>
                      </a:r>
                      <a:endParaRPr lang="en-US" sz="1150" b="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 b="0" dirty="0">
                          <a:effectLst/>
                        </a:rPr>
                        <a:t>-Seguimiento Casos Judiciales. </a:t>
                      </a:r>
                      <a:endParaRPr lang="en-US" sz="11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386" marR="313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 b="0" dirty="0">
                          <a:effectLst/>
                        </a:rPr>
                        <a:t>Proyectos de Investigación</a:t>
                      </a:r>
                      <a:endParaRPr lang="en-US" sz="1150" b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CR" sz="1150" b="0" dirty="0">
                          <a:effectLst/>
                        </a:rPr>
                        <a:t>Proyecto Arqueológico Diquis</a:t>
                      </a:r>
                      <a:endParaRPr lang="en-US" sz="1150" b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CR" sz="1150" b="0" dirty="0">
                          <a:effectLst/>
                        </a:rPr>
                        <a:t>La Ocupación Amerindia en la cuenca del río Tempisque, El Viejo III Temporada</a:t>
                      </a:r>
                      <a:endParaRPr lang="en-US" sz="1150" b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CR" sz="1150" b="0" dirty="0">
                          <a:effectLst/>
                        </a:rPr>
                        <a:t>Ocupaciones humanas en la costa occidental del Golfo de Nicoya</a:t>
                      </a:r>
                      <a:endParaRPr lang="en-US" sz="1150" b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CR" sz="1150" b="0" dirty="0">
                          <a:effectLst/>
                        </a:rPr>
                        <a:t>Colección Cerámica de referencia</a:t>
                      </a:r>
                      <a:endParaRPr lang="en-US" sz="1150" b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CR" sz="1150" b="0" dirty="0">
                          <a:effectLst/>
                        </a:rPr>
                        <a:t>Rescate Arqueológico en el sitio Chagüite (C-151 Ch) (Etapa Final)</a:t>
                      </a:r>
                      <a:endParaRPr lang="en-US" sz="1150" b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CR" sz="1150" b="0" dirty="0">
                          <a:effectLst/>
                        </a:rPr>
                        <a:t>Investigación arqueológica de la Isla San Lucas, Golfo de Nicoya</a:t>
                      </a:r>
                      <a:endParaRPr lang="en-US" sz="1150" b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CR" sz="1150" b="0" dirty="0">
                          <a:effectLst/>
                        </a:rPr>
                        <a:t>Investigación arqueológica de la Isla San Lucas, Golfo de Nicoya</a:t>
                      </a:r>
                      <a:endParaRPr lang="en-US" sz="1150" b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CR" sz="1150" b="0" dirty="0">
                          <a:effectLst/>
                        </a:rPr>
                        <a:t>Exploraciones mediante el uso del Radar de Penetración Terrestre (GPR)</a:t>
                      </a:r>
                      <a:endParaRPr lang="en-US" sz="1150" b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CR" sz="1150" b="0" dirty="0">
                          <a:effectLst/>
                        </a:rPr>
                        <a:t>Monumentalidad funeraria en la Fase El Bosque, Línea Vieja</a:t>
                      </a:r>
                      <a:endParaRPr lang="en-US" sz="1150" b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CR" sz="1150" b="0" dirty="0">
                          <a:effectLst/>
                        </a:rPr>
                        <a:t>Sitio Cantarero, Península de Osa. Centro de Desarrollo Turístico (CDT)</a:t>
                      </a:r>
                      <a:endParaRPr lang="en-US" sz="11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386" marR="313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 b="0">
                          <a:effectLst/>
                        </a:rPr>
                        <a:t>Gestión de sitios de Patrimonio Mundial</a:t>
                      </a:r>
                      <a:endParaRPr lang="en-US" sz="1150" b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CR" sz="1150" b="0">
                          <a:effectLst/>
                        </a:rPr>
                        <a:t>Asentamientos Precolombinos Cacicales con esferas de piedra del Diquís</a:t>
                      </a:r>
                      <a:endParaRPr lang="en-US" sz="1150" b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CR" sz="1150" b="0">
                          <a:effectLst/>
                        </a:rPr>
                        <a:t>Gestión de sitio C-35 Agua Caliente</a:t>
                      </a:r>
                      <a:endParaRPr lang="en-US" sz="1150" b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CR" sz="1150" b="0">
                          <a:effectLst/>
                        </a:rPr>
                        <a:t>Gestión de áreas de reserva en monumentos arqueológicos.</a:t>
                      </a:r>
                      <a:endParaRPr lang="en-US" sz="1150" b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CR" sz="1150" b="0">
                          <a:effectLst/>
                        </a:rPr>
                        <a:t>Ordenamiento del Archivo de la Comisión Arqueológica Nacional</a:t>
                      </a:r>
                      <a:endParaRPr lang="en-US" sz="1150" b="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 b="0">
                          <a:effectLst/>
                        </a:rPr>
                        <a:t> </a:t>
                      </a:r>
                      <a:endParaRPr lang="en-US" sz="115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386" marR="31386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CR" sz="1150" b="0">
                          <a:effectLst/>
                        </a:rPr>
                        <a:t>Re-inventario de colecciones de restos humanos.</a:t>
                      </a:r>
                      <a:endParaRPr lang="en-US" sz="1150" b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CR" sz="1150" b="0">
                          <a:effectLst/>
                        </a:rPr>
                        <a:t>Análisis y embalaje de las colecciones que ingresen por gestión del patrimonio. </a:t>
                      </a:r>
                      <a:endParaRPr lang="en-US" sz="1150" b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CR" sz="1150" b="0">
                          <a:effectLst/>
                        </a:rPr>
                        <a:t>Reforzar el catálogo digital de cerámica de Gran Nicoya</a:t>
                      </a:r>
                      <a:endParaRPr lang="en-US" sz="1150" b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CR" sz="1150" b="0">
                          <a:effectLst/>
                        </a:rPr>
                        <a:t>Procesar colecciones que ingresan al DAH. </a:t>
                      </a:r>
                      <a:endParaRPr lang="en-US" sz="1150" b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 b="0">
                          <a:effectLst/>
                        </a:rPr>
                        <a:t>*Bases de Datos en proceso de proceso de rediseño. </a:t>
                      </a:r>
                      <a:endParaRPr lang="en-US" sz="115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386" marR="31386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CR" sz="1150" b="0" dirty="0">
                          <a:effectLst/>
                        </a:rPr>
                        <a:t>Nuevo Portal Web MNCR</a:t>
                      </a:r>
                      <a:endParaRPr lang="en-US" sz="1150" b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CR" sz="1150" b="0" dirty="0">
                          <a:effectLst/>
                        </a:rPr>
                        <a:t>Edición 41-42 Revista Vínculos </a:t>
                      </a:r>
                      <a:endParaRPr lang="en-US" sz="1150" b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CR" sz="1150" b="0" dirty="0">
                          <a:effectLst/>
                        </a:rPr>
                        <a:t>Boletín del MNCR</a:t>
                      </a:r>
                      <a:endParaRPr lang="en-US" sz="1150" b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CR" sz="1150" b="0" dirty="0">
                          <a:effectLst/>
                        </a:rPr>
                        <a:t>2 Artículos Científicos </a:t>
                      </a:r>
                      <a:endParaRPr lang="en-US" sz="11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386" marR="31386" marT="0" marB="0"/>
                </a:tc>
                <a:extLst>
                  <a:ext uri="{0D108BD9-81ED-4DB2-BD59-A6C34878D82A}">
                    <a16:rowId xmlns:a16="http://schemas.microsoft.com/office/drawing/2014/main" val="27279205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5085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Departamento de Protección del Patrimonio Cultural </a:t>
            </a:r>
            <a:endParaRPr lang="es-CR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7585414"/>
              </p:ext>
            </p:extLst>
          </p:nvPr>
        </p:nvGraphicFramePr>
        <p:xfrm>
          <a:off x="792480" y="1920531"/>
          <a:ext cx="10668000" cy="4017839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909439">
                  <a:extLst>
                    <a:ext uri="{9D8B030D-6E8A-4147-A177-3AD203B41FA5}">
                      <a16:colId xmlns:a16="http://schemas.microsoft.com/office/drawing/2014/main" val="2463814439"/>
                    </a:ext>
                  </a:extLst>
                </a:gridCol>
                <a:gridCol w="1982326">
                  <a:extLst>
                    <a:ext uri="{9D8B030D-6E8A-4147-A177-3AD203B41FA5}">
                      <a16:colId xmlns:a16="http://schemas.microsoft.com/office/drawing/2014/main" val="3019064912"/>
                    </a:ext>
                  </a:extLst>
                </a:gridCol>
                <a:gridCol w="1680019">
                  <a:extLst>
                    <a:ext uri="{9D8B030D-6E8A-4147-A177-3AD203B41FA5}">
                      <a16:colId xmlns:a16="http://schemas.microsoft.com/office/drawing/2014/main" val="2469263127"/>
                    </a:ext>
                  </a:extLst>
                </a:gridCol>
                <a:gridCol w="1705112">
                  <a:extLst>
                    <a:ext uri="{9D8B030D-6E8A-4147-A177-3AD203B41FA5}">
                      <a16:colId xmlns:a16="http://schemas.microsoft.com/office/drawing/2014/main" val="4015763151"/>
                    </a:ext>
                  </a:extLst>
                </a:gridCol>
                <a:gridCol w="3391104">
                  <a:extLst>
                    <a:ext uri="{9D8B030D-6E8A-4147-A177-3AD203B41FA5}">
                      <a16:colId xmlns:a16="http://schemas.microsoft.com/office/drawing/2014/main" val="706021396"/>
                    </a:ext>
                  </a:extLst>
                </a:gridCol>
              </a:tblGrid>
              <a:tr h="6425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 dirty="0">
                          <a:effectLst/>
                        </a:rPr>
                        <a:t>Protección del Patrimonio Nacional Arqueológico Mueble</a:t>
                      </a:r>
                      <a:endParaRPr lang="en-US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>
                          <a:effectLst/>
                        </a:rPr>
                        <a:t>Manejo de Colecciones de Bienes Culturales</a:t>
                      </a:r>
                      <a:endParaRPr lang="en-US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>
                          <a:effectLst/>
                        </a:rPr>
                        <a:t>Investigación en Historia</a:t>
                      </a:r>
                      <a:endParaRPr lang="en-US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>
                          <a:effectLst/>
                        </a:rPr>
                        <a:t>Conservación de bienes muebles e inmuebles</a:t>
                      </a:r>
                      <a:endParaRPr lang="en-US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>
                          <a:effectLst/>
                        </a:rPr>
                        <a:t>Sitios Arqueológicos declarados  como Patrimonio Mundial de la Humanidad</a:t>
                      </a:r>
                      <a:endParaRPr lang="en-US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65" marR="41565" marT="0" marB="0"/>
                </a:tc>
                <a:extLst>
                  <a:ext uri="{0D108BD9-81ED-4DB2-BD59-A6C34878D82A}">
                    <a16:rowId xmlns:a16="http://schemas.microsoft.com/office/drawing/2014/main" val="1788703537"/>
                  </a:ext>
                </a:extLst>
              </a:tr>
              <a:tr h="22452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 b="1" dirty="0">
                          <a:effectLst/>
                        </a:rPr>
                        <a:t>Prevención</a:t>
                      </a:r>
                      <a:endParaRPr lang="en-US" sz="115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 b="0" dirty="0">
                          <a:effectLst/>
                        </a:rPr>
                        <a:t>-Tramite de denuncias </a:t>
                      </a:r>
                      <a:endParaRPr lang="en-US" sz="1150" b="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 b="0" dirty="0">
                          <a:effectLst/>
                        </a:rPr>
                        <a:t>-Trámite de decomisos </a:t>
                      </a:r>
                      <a:endParaRPr lang="en-US" sz="1150" b="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 b="0" dirty="0">
                          <a:effectLst/>
                        </a:rPr>
                        <a:t>-Tramite de Repatriciones </a:t>
                      </a:r>
                      <a:endParaRPr lang="en-US" sz="1150" b="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 b="0" dirty="0">
                          <a:effectLst/>
                        </a:rPr>
                        <a:t>-Autorización de exportaciones</a:t>
                      </a:r>
                      <a:endParaRPr lang="en-US" sz="1150" b="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 b="0" dirty="0">
                          <a:effectLst/>
                        </a:rPr>
                        <a:t>-Convenios Bilaterales para la prevención del tráfico ilícito </a:t>
                      </a:r>
                      <a:endParaRPr lang="en-US" sz="1150" b="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 b="0" dirty="0">
                          <a:effectLst/>
                        </a:rPr>
                        <a:t>- Divulgación del Patrimonio Nacional Arqueológico</a:t>
                      </a:r>
                      <a:endParaRPr lang="en-US" sz="1150" b="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 b="0" dirty="0">
                          <a:effectLst/>
                        </a:rPr>
                        <a:t>Registro </a:t>
                      </a:r>
                      <a:endParaRPr lang="en-US" sz="1150" b="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 b="1" dirty="0">
                          <a:effectLst/>
                        </a:rPr>
                        <a:t>REGISTRO RPPNA</a:t>
                      </a:r>
                      <a:endParaRPr lang="en-US" sz="115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 b="0" dirty="0">
                          <a:effectLst/>
                        </a:rPr>
                        <a:t>- Registro de colecciones</a:t>
                      </a:r>
                      <a:endParaRPr lang="en-US" sz="1150" b="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 b="0" dirty="0">
                          <a:effectLst/>
                        </a:rPr>
                        <a:t>-Cumplimiento a la Ley N.6703.</a:t>
                      </a:r>
                      <a:endParaRPr lang="en-US" sz="1150" b="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 b="0" dirty="0">
                          <a:effectLst/>
                        </a:rPr>
                        <a:t>-Autorización de exportaciones por parte de la CAN</a:t>
                      </a:r>
                      <a:endParaRPr lang="en-US" sz="11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 b="1" dirty="0">
                          <a:effectLst/>
                        </a:rPr>
                        <a:t>Adquisición</a:t>
                      </a:r>
                      <a:endParaRPr lang="en-US" sz="115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 b="0" dirty="0">
                          <a:effectLst/>
                        </a:rPr>
                        <a:t>-Recepción y trámite de entrada de colecciones.</a:t>
                      </a:r>
                      <a:endParaRPr lang="en-US" sz="1150" b="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 b="1" dirty="0">
                          <a:effectLst/>
                        </a:rPr>
                        <a:t>Documentación</a:t>
                      </a:r>
                      <a:endParaRPr lang="en-US" sz="115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 b="0" dirty="0">
                          <a:effectLst/>
                        </a:rPr>
                        <a:t>- Curaduría de Colecciones</a:t>
                      </a:r>
                      <a:endParaRPr lang="en-US" sz="1150" b="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 b="1" dirty="0">
                          <a:effectLst/>
                        </a:rPr>
                        <a:t>Controles de colecciones de bienes culturales</a:t>
                      </a:r>
                      <a:endParaRPr lang="en-US" sz="115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 b="0" dirty="0">
                          <a:effectLst/>
                        </a:rPr>
                        <a:t>-Registrar las entradas y salidas de las colecciones </a:t>
                      </a:r>
                      <a:endParaRPr lang="en-US" sz="1150" b="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 b="1" dirty="0">
                          <a:effectLst/>
                        </a:rPr>
                        <a:t>Inventarios </a:t>
                      </a:r>
                      <a:endParaRPr lang="en-US" sz="115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 b="1" dirty="0">
                          <a:effectLst/>
                        </a:rPr>
                        <a:t>Convenios </a:t>
                      </a:r>
                      <a:endParaRPr lang="en-US" sz="115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 b="1" dirty="0">
                          <a:effectLst/>
                        </a:rPr>
                        <a:t>Almacenaje y Exhibición de Bienes Culturales</a:t>
                      </a:r>
                      <a:endParaRPr lang="en-US" sz="115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 b="1" dirty="0">
                          <a:effectLst/>
                        </a:rPr>
                        <a:t>Acceso y uso de colecciones</a:t>
                      </a:r>
                      <a:endParaRPr lang="en-US" sz="11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 b="0" dirty="0">
                          <a:effectLst/>
                        </a:rPr>
                        <a:t>Concluir el documento del Proyecto “Sociedad, Cultura material y patrimonio.</a:t>
                      </a:r>
                      <a:endParaRPr lang="en-US" sz="11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 b="0">
                          <a:effectLst/>
                        </a:rPr>
                        <a:t>Conservación preventiva como correctiva. </a:t>
                      </a:r>
                      <a:endParaRPr lang="en-US" sz="115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 b="0" dirty="0">
                          <a:effectLst/>
                        </a:rPr>
                        <a:t>- Plan de Conservación para los sitios Patrimonio Mundial 2019-2023</a:t>
                      </a:r>
                      <a:endParaRPr lang="en-US" sz="1150" b="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 b="0" dirty="0">
                          <a:effectLst/>
                        </a:rPr>
                        <a:t>-Conservación de los bienes precolombinos en los asentamientos cacicales en el delta del Diquis declarados Patrimonio Mundial</a:t>
                      </a:r>
                      <a:endParaRPr lang="en-US" sz="1150" b="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 b="0" dirty="0">
                          <a:effectLst/>
                        </a:rPr>
                        <a:t>- Inventario de sitios precolombinos/monumentos con esferas de piedra en el Pacífico Sur de Costa Rica.</a:t>
                      </a:r>
                      <a:endParaRPr lang="en-US" sz="1150" b="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 b="0" dirty="0">
                          <a:effectLst/>
                        </a:rPr>
                        <a:t>- Digitar lo datos en la base de datos de las esferas precolombinas de Costa Rica.</a:t>
                      </a:r>
                      <a:endParaRPr lang="en-US" sz="1150" b="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 b="0" dirty="0">
                          <a:effectLst/>
                        </a:rPr>
                        <a:t>-Digitalizar las imágenes de los diagnósticos de las esferas precolombinas de los sitios Patrimonio Mundial</a:t>
                      </a:r>
                      <a:endParaRPr lang="en-US" sz="1150" b="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1150" b="0" dirty="0">
                          <a:effectLst/>
                        </a:rPr>
                        <a:t> </a:t>
                      </a:r>
                      <a:endParaRPr lang="en-US" sz="11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65" marR="41565" marT="0" marB="0"/>
                </a:tc>
                <a:extLst>
                  <a:ext uri="{0D108BD9-81ED-4DB2-BD59-A6C34878D82A}">
                    <a16:rowId xmlns:a16="http://schemas.microsoft.com/office/drawing/2014/main" val="1149441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031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b="1" dirty="0" smtClean="0">
                <a:solidFill>
                  <a:schemeClr val="tx1"/>
                </a:solidFill>
              </a:rPr>
              <a:t>Unidad de Informática </a:t>
            </a:r>
            <a:endParaRPr lang="es-CR" b="1" dirty="0"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097278" y="1845733"/>
            <a:ext cx="4937760" cy="4430375"/>
          </a:xfrm>
        </p:spPr>
        <p:txBody>
          <a:bodyPr>
            <a:normAutofit fontScale="25000" lnSpcReduction="20000"/>
          </a:bodyPr>
          <a:lstStyle/>
          <a:p>
            <a:r>
              <a:rPr lang="es-ES" sz="4400" dirty="0" smtClean="0"/>
              <a:t>Actividades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R" sz="4800" dirty="0"/>
              <a:t>Mantenimiento preventivo y correctivo de la plataforma tecnológica (hardware y software).</a:t>
            </a:r>
            <a:endParaRPr lang="en-US" sz="4800" dirty="0"/>
          </a:p>
          <a:p>
            <a:pPr>
              <a:buFont typeface="Arial" panose="020B0604020202020204" pitchFamily="34" charset="0"/>
              <a:buChar char="•"/>
            </a:pPr>
            <a:r>
              <a:rPr lang="es-CR" sz="4800" dirty="0"/>
              <a:t>Soporte y mantenimiento de la red de voz, datos y video.</a:t>
            </a:r>
            <a:endParaRPr lang="en-US" sz="4800" dirty="0"/>
          </a:p>
          <a:p>
            <a:pPr>
              <a:buFont typeface="Arial" panose="020B0604020202020204" pitchFamily="34" charset="0"/>
              <a:buChar char="•"/>
            </a:pPr>
            <a:r>
              <a:rPr lang="es-CR" sz="4800" dirty="0"/>
              <a:t>Soporte y mantenimiento de sistemas de información.</a:t>
            </a:r>
            <a:endParaRPr lang="en-US" sz="4800" dirty="0"/>
          </a:p>
          <a:p>
            <a:pPr>
              <a:buFont typeface="Arial" panose="020B0604020202020204" pitchFamily="34" charset="0"/>
              <a:buChar char="•"/>
            </a:pPr>
            <a:r>
              <a:rPr lang="es-CR" sz="4800" dirty="0"/>
              <a:t>Mantenimiento de la infraestructura y plataforma tecnológica del Centro de Datos</a:t>
            </a:r>
            <a:endParaRPr lang="en-US" sz="4800" dirty="0"/>
          </a:p>
          <a:p>
            <a:pPr>
              <a:buFont typeface="Arial" panose="020B0604020202020204" pitchFamily="34" charset="0"/>
              <a:buChar char="•"/>
            </a:pPr>
            <a:r>
              <a:rPr lang="es-CR" sz="4800" dirty="0"/>
              <a:t>Actualización de equipos</a:t>
            </a:r>
            <a:endParaRPr lang="en-US" sz="4800" dirty="0"/>
          </a:p>
          <a:p>
            <a:pPr>
              <a:buFont typeface="Arial" panose="020B0604020202020204" pitchFamily="34" charset="0"/>
              <a:buChar char="•"/>
            </a:pPr>
            <a:r>
              <a:rPr lang="es-CR" sz="4800" dirty="0"/>
              <a:t>Central Telefónica</a:t>
            </a:r>
            <a:endParaRPr lang="en-US" sz="4800" dirty="0"/>
          </a:p>
          <a:p>
            <a:pPr>
              <a:buFont typeface="Arial" panose="020B0604020202020204" pitchFamily="34" charset="0"/>
              <a:buChar char="•"/>
            </a:pPr>
            <a:r>
              <a:rPr lang="es-CR" sz="4800" dirty="0"/>
              <a:t>Telecomunicaciones</a:t>
            </a:r>
            <a:endParaRPr lang="en-US" sz="4800" dirty="0"/>
          </a:p>
          <a:p>
            <a:pPr>
              <a:buFont typeface="Arial" panose="020B0604020202020204" pitchFamily="34" charset="0"/>
              <a:buChar char="•"/>
            </a:pPr>
            <a:r>
              <a:rPr lang="es-CR" sz="4800" dirty="0"/>
              <a:t>Sistema de CCTV</a:t>
            </a:r>
            <a:endParaRPr lang="en-US" sz="4800" dirty="0"/>
          </a:p>
          <a:p>
            <a:pPr>
              <a:buFont typeface="Arial" panose="020B0604020202020204" pitchFamily="34" charset="0"/>
              <a:buChar char="•"/>
            </a:pPr>
            <a:r>
              <a:rPr lang="es-CR" sz="4800" dirty="0"/>
              <a:t>Desarrollo de Software</a:t>
            </a:r>
            <a:endParaRPr lang="en-US" sz="4800" dirty="0"/>
          </a:p>
          <a:p>
            <a:pPr>
              <a:buFont typeface="Arial" panose="020B0604020202020204" pitchFamily="34" charset="0"/>
              <a:buChar char="•"/>
            </a:pPr>
            <a:r>
              <a:rPr lang="es-CR" sz="4800" dirty="0"/>
              <a:t>Desarrollo de Bases de Datos</a:t>
            </a:r>
            <a:endParaRPr lang="en-US" sz="4800" dirty="0"/>
          </a:p>
          <a:p>
            <a:pPr>
              <a:buFont typeface="Arial" panose="020B0604020202020204" pitchFamily="34" charset="0"/>
              <a:buChar char="•"/>
            </a:pPr>
            <a:r>
              <a:rPr lang="es-CR" sz="4800" dirty="0"/>
              <a:t>Control Interno</a:t>
            </a:r>
            <a:endParaRPr lang="en-US" sz="4800" dirty="0"/>
          </a:p>
          <a:p>
            <a:pPr>
              <a:buFont typeface="Arial" panose="020B0604020202020204" pitchFamily="34" charset="0"/>
              <a:buChar char="•"/>
            </a:pPr>
            <a:r>
              <a:rPr lang="es-CR" sz="4800" dirty="0"/>
              <a:t>Asesorías en materia de tecnologías de información y comunicaciones</a:t>
            </a:r>
            <a:endParaRPr lang="en-US" sz="4800" dirty="0"/>
          </a:p>
          <a:p>
            <a:pPr>
              <a:buFont typeface="Arial" panose="020B0604020202020204" pitchFamily="34" charset="0"/>
              <a:buChar char="•"/>
            </a:pPr>
            <a:r>
              <a:rPr lang="es-CR" sz="4800" dirty="0"/>
              <a:t>Expediente equipo de computo</a:t>
            </a:r>
            <a:endParaRPr lang="en-US" sz="4800" dirty="0"/>
          </a:p>
          <a:p>
            <a:endParaRPr lang="es-CR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s-ES" sz="5600" dirty="0" smtClean="0"/>
              <a:t>Proyectos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5600" dirty="0" smtClean="0"/>
              <a:t>Desarrollo </a:t>
            </a:r>
            <a:r>
              <a:rPr lang="es-ES" sz="5600" dirty="0"/>
              <a:t>del Sistema Gestión de Multimedia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5600" dirty="0"/>
              <a:t>Desarrollo del Portal Web del Museo Nacional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5600" dirty="0"/>
              <a:t>Consolidación del sistema Specify para la gestión de Colecciones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5600" dirty="0"/>
              <a:t>Optimización de las Base de Datos en FileMaker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5600" dirty="0"/>
              <a:t>Análisis de datos en Colecciones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5600" dirty="0"/>
              <a:t>Implementación Central Telefónica IP en la sede Santo Domingo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5600" dirty="0"/>
              <a:t>Comunicación entre las sedes (Interconectar las sedes del Museo con el centro de datos principal.)</a:t>
            </a: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411887511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1153</TotalTime>
  <Words>1750</Words>
  <Application>Microsoft Office PowerPoint</Application>
  <PresentationFormat>Panorámica</PresentationFormat>
  <Paragraphs>293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Symbol</vt:lpstr>
      <vt:lpstr>Times New Roman</vt:lpstr>
      <vt:lpstr>Verdana</vt:lpstr>
      <vt:lpstr>Wingdings</vt:lpstr>
      <vt:lpstr>Retrospección</vt:lpstr>
      <vt:lpstr>MUSEO NACIONAL DE COSTA RICA </vt:lpstr>
      <vt:lpstr>Departamento de Administración y Finanzas </vt:lpstr>
      <vt:lpstr>Principales actividades del Departamento de Proyección Museológica</vt:lpstr>
      <vt:lpstr>Principales actividades del Departamento de Proyección Museológica</vt:lpstr>
      <vt:lpstr>Principales actividades del Departamento de Proyección Museológica – Exhibiciones MNCR</vt:lpstr>
      <vt:lpstr>Departamento de Historia Natural </vt:lpstr>
      <vt:lpstr>Departamento de Antropología e Historia</vt:lpstr>
      <vt:lpstr>Departamento de Protección del Patrimonio Cultural </vt:lpstr>
      <vt:lpstr>Unidad de Informática </vt:lpstr>
      <vt:lpstr>Oficina de Planificación </vt:lpstr>
      <vt:lpstr>Área de Arquitectura </vt:lpstr>
      <vt:lpstr>Programa de Museos Regionales y Comunitarios </vt:lpstr>
      <vt:lpstr>Centro de Visitantes Sitio Museo Finca 6 </vt:lpstr>
      <vt:lpstr>Asesoría Legal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MUSEO NACIONAL DE COSTA RICA</dc:title>
  <dc:creator>Sussana Solano Garro</dc:creator>
  <cp:lastModifiedBy>Sussana Solano Garro</cp:lastModifiedBy>
  <cp:revision>92</cp:revision>
  <cp:lastPrinted>2020-01-14T17:33:38Z</cp:lastPrinted>
  <dcterms:created xsi:type="dcterms:W3CDTF">2019-07-05T15:32:06Z</dcterms:created>
  <dcterms:modified xsi:type="dcterms:W3CDTF">2020-01-29T22:49:55Z</dcterms:modified>
</cp:coreProperties>
</file>