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4"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65" autoAdjust="0"/>
    <p:restoredTop sz="93796" autoAdjust="0"/>
  </p:normalViewPr>
  <p:slideViewPr>
    <p:cSldViewPr snapToGrid="0">
      <p:cViewPr varScale="1">
        <p:scale>
          <a:sx n="69" d="100"/>
          <a:sy n="69" d="100"/>
        </p:scale>
        <p:origin x="504" y="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502D8FE8-4BA7-4514-A5A7-E7DD8230421F}" type="datetimeFigureOut">
              <a:rPr lang="es-CR" smtClean="0"/>
              <a:t>18/7/2019</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F1516C15-7566-4AC1-A8F1-ED3DB259D1C9}" type="slidenum">
              <a:rPr lang="es-CR" smtClean="0"/>
              <a:t>‹Nº›</a:t>
            </a:fld>
            <a:endParaRPr lang="es-C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3626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02D8FE8-4BA7-4514-A5A7-E7DD8230421F}" type="datetimeFigureOut">
              <a:rPr lang="es-CR" smtClean="0"/>
              <a:t>18/7/2019</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F1516C15-7566-4AC1-A8F1-ED3DB259D1C9}" type="slidenum">
              <a:rPr lang="es-CR" smtClean="0"/>
              <a:t>‹Nº›</a:t>
            </a:fld>
            <a:endParaRPr lang="es-CR"/>
          </a:p>
        </p:txBody>
      </p:sp>
    </p:spTree>
    <p:extLst>
      <p:ext uri="{BB962C8B-B14F-4D97-AF65-F5344CB8AC3E}">
        <p14:creationId xmlns:p14="http://schemas.microsoft.com/office/powerpoint/2010/main" val="393331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02D8FE8-4BA7-4514-A5A7-E7DD8230421F}" type="datetimeFigureOut">
              <a:rPr lang="es-CR" smtClean="0"/>
              <a:t>18/7/2019</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F1516C15-7566-4AC1-A8F1-ED3DB259D1C9}" type="slidenum">
              <a:rPr lang="es-CR" smtClean="0"/>
              <a:t>‹Nº›</a:t>
            </a:fld>
            <a:endParaRPr lang="es-CR"/>
          </a:p>
        </p:txBody>
      </p:sp>
    </p:spTree>
    <p:extLst>
      <p:ext uri="{BB962C8B-B14F-4D97-AF65-F5344CB8AC3E}">
        <p14:creationId xmlns:p14="http://schemas.microsoft.com/office/powerpoint/2010/main" val="3265048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ctr">
              <a:defRPr b="1" i="1"/>
            </a:lvl1pPr>
          </a:lstStyle>
          <a:p>
            <a:r>
              <a:rPr lang="es-ES" dirty="0" smtClean="0"/>
              <a:t>Haga clic para modificar el estilo de título del patrón</a:t>
            </a:r>
            <a:endParaRPr lang="en-US" dirty="0"/>
          </a:p>
        </p:txBody>
      </p:sp>
      <p:sp>
        <p:nvSpPr>
          <p:cNvPr id="3" name="Content Placeholder 2"/>
          <p:cNvSpPr>
            <a:spLocks noGrp="1"/>
          </p:cNvSpPr>
          <p:nvPr>
            <p:ph idx="1"/>
          </p:nvPr>
        </p:nvSpPr>
        <p:spPr/>
        <p:txBody>
          <a:bodyPr/>
          <a:lstStyle>
            <a:lvl1pPr algn="just">
              <a:defRPr/>
            </a:lvl1pPr>
            <a:lvl2pPr algn="just">
              <a:defRPr/>
            </a:lvl2pPr>
            <a:lvl3pPr algn="just">
              <a:defRPr/>
            </a:lvl3pPr>
            <a:lvl4pPr algn="just">
              <a:defRPr/>
            </a:lvl4pPr>
            <a:lvl5pPr algn="just">
              <a:defRPr/>
            </a:lvl5pPr>
          </a:lstStyle>
          <a:p>
            <a:pPr lvl="0"/>
            <a:r>
              <a:rPr lang="es-ES" dirty="0" smtClean="0"/>
              <a:t>Editar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Date Placeholder 3"/>
          <p:cNvSpPr>
            <a:spLocks noGrp="1"/>
          </p:cNvSpPr>
          <p:nvPr>
            <p:ph type="dt" sz="half" idx="10"/>
          </p:nvPr>
        </p:nvSpPr>
        <p:spPr/>
        <p:txBody>
          <a:bodyPr/>
          <a:lstStyle/>
          <a:p>
            <a:fld id="{502D8FE8-4BA7-4514-A5A7-E7DD8230421F}" type="datetimeFigureOut">
              <a:rPr lang="es-CR" smtClean="0"/>
              <a:t>18/7/2019</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F1516C15-7566-4AC1-A8F1-ED3DB259D1C9}" type="slidenum">
              <a:rPr lang="es-CR" smtClean="0"/>
              <a:t>‹Nº›</a:t>
            </a:fld>
            <a:endParaRPr lang="es-CR"/>
          </a:p>
        </p:txBody>
      </p:sp>
    </p:spTree>
    <p:extLst>
      <p:ext uri="{BB962C8B-B14F-4D97-AF65-F5344CB8AC3E}">
        <p14:creationId xmlns:p14="http://schemas.microsoft.com/office/powerpoint/2010/main" val="763908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02D8FE8-4BA7-4514-A5A7-E7DD8230421F}" type="datetimeFigureOut">
              <a:rPr lang="es-CR" smtClean="0"/>
              <a:t>18/7/2019</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F1516C15-7566-4AC1-A8F1-ED3DB259D1C9}" type="slidenum">
              <a:rPr lang="es-CR" smtClean="0"/>
              <a:t>‹Nº›</a:t>
            </a:fld>
            <a:endParaRPr lang="es-C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5637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02D8FE8-4BA7-4514-A5A7-E7DD8230421F}" type="datetimeFigureOut">
              <a:rPr lang="es-CR" smtClean="0"/>
              <a:t>18/7/2019</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F1516C15-7566-4AC1-A8F1-ED3DB259D1C9}" type="slidenum">
              <a:rPr lang="es-CR" smtClean="0"/>
              <a:t>‹Nº›</a:t>
            </a:fld>
            <a:endParaRPr lang="es-CR"/>
          </a:p>
        </p:txBody>
      </p:sp>
    </p:spTree>
    <p:extLst>
      <p:ext uri="{BB962C8B-B14F-4D97-AF65-F5344CB8AC3E}">
        <p14:creationId xmlns:p14="http://schemas.microsoft.com/office/powerpoint/2010/main" val="169631317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02D8FE8-4BA7-4514-A5A7-E7DD8230421F}" type="datetimeFigureOut">
              <a:rPr lang="es-CR" smtClean="0"/>
              <a:t>18/7/2019</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F1516C15-7566-4AC1-A8F1-ED3DB259D1C9}" type="slidenum">
              <a:rPr lang="es-CR" smtClean="0"/>
              <a:t>‹Nº›</a:t>
            </a:fld>
            <a:endParaRPr lang="es-CR"/>
          </a:p>
        </p:txBody>
      </p:sp>
    </p:spTree>
    <p:extLst>
      <p:ext uri="{BB962C8B-B14F-4D97-AF65-F5344CB8AC3E}">
        <p14:creationId xmlns:p14="http://schemas.microsoft.com/office/powerpoint/2010/main" val="337773514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02D8FE8-4BA7-4514-A5A7-E7DD8230421F}" type="datetimeFigureOut">
              <a:rPr lang="es-CR" smtClean="0"/>
              <a:t>18/7/2019</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F1516C15-7566-4AC1-A8F1-ED3DB259D1C9}" type="slidenum">
              <a:rPr lang="es-CR" smtClean="0"/>
              <a:t>‹Nº›</a:t>
            </a:fld>
            <a:endParaRPr lang="es-CR"/>
          </a:p>
        </p:txBody>
      </p:sp>
    </p:spTree>
    <p:extLst>
      <p:ext uri="{BB962C8B-B14F-4D97-AF65-F5344CB8AC3E}">
        <p14:creationId xmlns:p14="http://schemas.microsoft.com/office/powerpoint/2010/main" val="32847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02D8FE8-4BA7-4514-A5A7-E7DD8230421F}" type="datetimeFigureOut">
              <a:rPr lang="es-CR" smtClean="0"/>
              <a:t>18/7/2019</a:t>
            </a:fld>
            <a:endParaRPr lang="es-C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CR"/>
          </a:p>
        </p:txBody>
      </p:sp>
      <p:sp>
        <p:nvSpPr>
          <p:cNvPr id="9" name="Slide Number Placeholder 8"/>
          <p:cNvSpPr>
            <a:spLocks noGrp="1"/>
          </p:cNvSpPr>
          <p:nvPr>
            <p:ph type="sldNum" sz="quarter" idx="12"/>
          </p:nvPr>
        </p:nvSpPr>
        <p:spPr/>
        <p:txBody>
          <a:bodyPr/>
          <a:lstStyle/>
          <a:p>
            <a:fld id="{F1516C15-7566-4AC1-A8F1-ED3DB259D1C9}" type="slidenum">
              <a:rPr lang="es-CR" smtClean="0"/>
              <a:t>‹Nº›</a:t>
            </a:fld>
            <a:endParaRPr lang="es-CR"/>
          </a:p>
        </p:txBody>
      </p:sp>
    </p:spTree>
    <p:extLst>
      <p:ext uri="{BB962C8B-B14F-4D97-AF65-F5344CB8AC3E}">
        <p14:creationId xmlns:p14="http://schemas.microsoft.com/office/powerpoint/2010/main" val="3909841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02D8FE8-4BA7-4514-A5A7-E7DD8230421F}" type="datetimeFigureOut">
              <a:rPr lang="es-CR" smtClean="0"/>
              <a:t>18/7/2019</a:t>
            </a:fld>
            <a:endParaRPr lang="es-C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C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1516C15-7566-4AC1-A8F1-ED3DB259D1C9}" type="slidenum">
              <a:rPr lang="es-CR" smtClean="0"/>
              <a:t>‹Nº›</a:t>
            </a:fld>
            <a:endParaRPr lang="es-CR"/>
          </a:p>
        </p:txBody>
      </p:sp>
    </p:spTree>
    <p:extLst>
      <p:ext uri="{BB962C8B-B14F-4D97-AF65-F5344CB8AC3E}">
        <p14:creationId xmlns:p14="http://schemas.microsoft.com/office/powerpoint/2010/main" val="302382116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02D8FE8-4BA7-4514-A5A7-E7DD8230421F}" type="datetimeFigureOut">
              <a:rPr lang="es-CR" smtClean="0"/>
              <a:t>18/7/2019</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F1516C15-7566-4AC1-A8F1-ED3DB259D1C9}" type="slidenum">
              <a:rPr lang="es-CR" smtClean="0"/>
              <a:t>‹Nº›</a:t>
            </a:fld>
            <a:endParaRPr lang="es-CR"/>
          </a:p>
        </p:txBody>
      </p:sp>
    </p:spTree>
    <p:extLst>
      <p:ext uri="{BB962C8B-B14F-4D97-AF65-F5344CB8AC3E}">
        <p14:creationId xmlns:p14="http://schemas.microsoft.com/office/powerpoint/2010/main" val="3758498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02D8FE8-4BA7-4514-A5A7-E7DD8230421F}" type="datetimeFigureOut">
              <a:rPr lang="es-CR" smtClean="0"/>
              <a:t>18/7/2019</a:t>
            </a:fld>
            <a:endParaRPr lang="es-C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C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1516C15-7566-4AC1-A8F1-ED3DB259D1C9}" type="slidenum">
              <a:rPr lang="es-CR" smtClean="0"/>
              <a:t>‹Nº›</a:t>
            </a:fld>
            <a:endParaRPr lang="es-C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596024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pPr algn="ctr"/>
            <a:r>
              <a:rPr lang="es-CR" sz="3600" b="1" dirty="0" smtClean="0"/>
              <a:t>MUSEO NACIONAL DE COSTA RICA </a:t>
            </a:r>
            <a:endParaRPr lang="es-CR" sz="3600" b="1" dirty="0"/>
          </a:p>
        </p:txBody>
      </p:sp>
      <p:sp>
        <p:nvSpPr>
          <p:cNvPr id="3" name="Subtítulo 2"/>
          <p:cNvSpPr>
            <a:spLocks noGrp="1"/>
          </p:cNvSpPr>
          <p:nvPr>
            <p:ph type="subTitle" idx="1"/>
          </p:nvPr>
        </p:nvSpPr>
        <p:spPr/>
        <p:txBody>
          <a:bodyPr/>
          <a:lstStyle/>
          <a:p>
            <a:pPr algn="ctr"/>
            <a:r>
              <a:rPr lang="es-CR" b="1" i="1" dirty="0" smtClean="0">
                <a:solidFill>
                  <a:schemeClr val="tx1">
                    <a:lumMod val="95000"/>
                    <a:lumOff val="5000"/>
                  </a:schemeClr>
                </a:solidFill>
              </a:rPr>
              <a:t>PLAN OPERATIVO INSTITUCIONAL, I SEMESTRE 2019</a:t>
            </a:r>
          </a:p>
          <a:p>
            <a:pPr algn="ctr"/>
            <a:r>
              <a:rPr lang="es-CR" b="1" i="1" dirty="0" smtClean="0">
                <a:solidFill>
                  <a:schemeClr val="tx1">
                    <a:lumMod val="95000"/>
                    <a:lumOff val="5000"/>
                  </a:schemeClr>
                </a:solidFill>
              </a:rPr>
              <a:t>PLANIFICACIÓN INSTITUCIONAL </a:t>
            </a:r>
            <a:endParaRPr lang="es-CR" b="1" i="1" dirty="0">
              <a:solidFill>
                <a:schemeClr val="tx1">
                  <a:lumMod val="95000"/>
                  <a:lumOff val="5000"/>
                </a:schemeClr>
              </a:solidFill>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2740" y="1066801"/>
            <a:ext cx="5428397" cy="252420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957492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normAutofit/>
          </a:bodyPr>
          <a:lstStyle/>
          <a:p>
            <a:pPr algn="ctr"/>
            <a:r>
              <a:rPr lang="es-CR" b="1" i="1" dirty="0"/>
              <a:t>AVANCES OBTENIDOS DE LOS </a:t>
            </a:r>
            <a:r>
              <a:rPr lang="es-CR" b="1" i="1" dirty="0" smtClean="0"/>
              <a:t>INDICADORES</a:t>
            </a:r>
            <a:endParaRPr lang="es-CR" b="1" i="1" dirty="0"/>
          </a:p>
        </p:txBody>
      </p:sp>
    </p:spTree>
    <p:extLst>
      <p:ext uri="{BB962C8B-B14F-4D97-AF65-F5344CB8AC3E}">
        <p14:creationId xmlns:p14="http://schemas.microsoft.com/office/powerpoint/2010/main" val="2957891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AVANCES OBTENIDOS</a:t>
            </a:r>
            <a:br>
              <a:rPr lang="es-CR" dirty="0" smtClean="0"/>
            </a:br>
            <a:r>
              <a:rPr lang="es-CR" dirty="0" smtClean="0"/>
              <a:t>PRIMER SEMESTRE 2019</a:t>
            </a:r>
            <a:endParaRPr lang="es-CR" dirty="0"/>
          </a:p>
        </p:txBody>
      </p:sp>
      <p:sp>
        <p:nvSpPr>
          <p:cNvPr id="3" name="Marcador de contenido 2"/>
          <p:cNvSpPr>
            <a:spLocks noGrp="1"/>
          </p:cNvSpPr>
          <p:nvPr>
            <p:ph idx="1"/>
          </p:nvPr>
        </p:nvSpPr>
        <p:spPr/>
        <p:txBody>
          <a:bodyPr/>
          <a:lstStyle/>
          <a:p>
            <a:r>
              <a:rPr lang="es-CR" b="1" dirty="0" smtClean="0">
                <a:solidFill>
                  <a:schemeClr val="tx1">
                    <a:lumMod val="95000"/>
                    <a:lumOff val="5000"/>
                  </a:schemeClr>
                </a:solidFill>
              </a:rPr>
              <a:t>Indicador 1. </a:t>
            </a:r>
            <a:r>
              <a:rPr lang="es-ES" b="1" dirty="0">
                <a:solidFill>
                  <a:schemeClr val="tx1">
                    <a:lumMod val="95000"/>
                    <a:lumOff val="5000"/>
                  </a:schemeClr>
                </a:solidFill>
              </a:rPr>
              <a:t>Número de intervenciones socioculturales desarrolladas en centros de desarrollo </a:t>
            </a:r>
            <a:r>
              <a:rPr lang="es-ES" b="1" dirty="0" smtClean="0">
                <a:solidFill>
                  <a:schemeClr val="tx1">
                    <a:lumMod val="95000"/>
                    <a:lumOff val="5000"/>
                  </a:schemeClr>
                </a:solidFill>
              </a:rPr>
              <a:t>turístico</a:t>
            </a:r>
          </a:p>
          <a:p>
            <a:pPr>
              <a:buFont typeface="Wingdings" panose="05000000000000000000" pitchFamily="2" charset="2"/>
              <a:buChar char="v"/>
            </a:pPr>
            <a:r>
              <a:rPr lang="es-CR" sz="1200" b="1" dirty="0"/>
              <a:t>Interpretación museológica al Parque Nacional Guayabo y su puesta en el </a:t>
            </a:r>
            <a:r>
              <a:rPr lang="es-CR" sz="1200" b="1" dirty="0" smtClean="0"/>
              <a:t>sitio: </a:t>
            </a:r>
          </a:p>
          <a:p>
            <a:pPr marL="0" indent="0">
              <a:buNone/>
            </a:pPr>
            <a:r>
              <a:rPr lang="es-CR" sz="1200" b="1" dirty="0" smtClean="0"/>
              <a:t>-</a:t>
            </a:r>
            <a:r>
              <a:rPr lang="es-CR" sz="1200" dirty="0" smtClean="0"/>
              <a:t>30 de abril reunión interinstitucional con la participación de las siguientes instituciones: </a:t>
            </a:r>
            <a:r>
              <a:rPr lang="es-CR" sz="1200" dirty="0"/>
              <a:t>MCJ, MNCR, ICT, SINAC </a:t>
            </a:r>
            <a:endParaRPr lang="es-CR" sz="1200" dirty="0" smtClean="0"/>
          </a:p>
          <a:p>
            <a:pPr marL="0" indent="0">
              <a:buNone/>
            </a:pPr>
            <a:r>
              <a:rPr lang="es-CR" sz="1200" dirty="0" smtClean="0"/>
              <a:t>-19 </a:t>
            </a:r>
            <a:r>
              <a:rPr lang="es-CR" sz="1200" dirty="0"/>
              <a:t>de junio </a:t>
            </a:r>
            <a:r>
              <a:rPr lang="es-CR" sz="1200" dirty="0" smtClean="0"/>
              <a:t>con los tres ministerios involucrados (Ministerio de Cultura, Ministerio de Educación Pública y Ministerio de Turismo) con la finalidad de priorizar acciones, establecer convenios, financiamiento. </a:t>
            </a:r>
          </a:p>
          <a:p>
            <a:pPr marL="0" indent="0">
              <a:buNone/>
            </a:pPr>
            <a:r>
              <a:rPr lang="es-CR" sz="1200" dirty="0" smtClean="0"/>
              <a:t>-Elaboración de presupuestos para la realización de 2 talleres que se impartirán en el II Semestre del 2019.</a:t>
            </a:r>
          </a:p>
          <a:p>
            <a:pPr marL="0" indent="0">
              <a:buNone/>
            </a:pPr>
            <a:endParaRPr lang="es-CR" sz="1200" dirty="0"/>
          </a:p>
          <a:p>
            <a:pPr>
              <a:buFont typeface="Wingdings" panose="05000000000000000000" pitchFamily="2" charset="2"/>
              <a:buChar char="v"/>
            </a:pPr>
            <a:r>
              <a:rPr lang="es-ES" sz="1200" b="1" dirty="0"/>
              <a:t>Interpretación museológica al Parque Nacional Guayabo y su puesta en el sitio: </a:t>
            </a:r>
          </a:p>
          <a:p>
            <a:pPr marL="0" indent="0">
              <a:buNone/>
            </a:pPr>
            <a:r>
              <a:rPr lang="es-CR" sz="1200" dirty="0"/>
              <a:t>-Se diseñaron y produjeron rótulos de información, señalización y cédulas de interpretación para los cuatro sitios, así como el diseño de los soportes correspondientes. </a:t>
            </a:r>
          </a:p>
          <a:p>
            <a:pPr marL="0" indent="0">
              <a:buNone/>
            </a:pPr>
            <a:endParaRPr lang="es-CR" b="1" dirty="0" smtClean="0"/>
          </a:p>
          <a:p>
            <a:pPr marL="0" indent="0">
              <a:buNone/>
            </a:pPr>
            <a:endParaRPr lang="es-CR" dirty="0"/>
          </a:p>
        </p:txBody>
      </p:sp>
    </p:spTree>
    <p:extLst>
      <p:ext uri="{BB962C8B-B14F-4D97-AF65-F5344CB8AC3E}">
        <p14:creationId xmlns:p14="http://schemas.microsoft.com/office/powerpoint/2010/main" val="41725762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AVANCES OBTENIDOS</a:t>
            </a:r>
            <a:br>
              <a:rPr lang="es-CR" dirty="0" smtClean="0"/>
            </a:br>
            <a:r>
              <a:rPr lang="es-CR" dirty="0" smtClean="0"/>
              <a:t>PRIMER SEMESTRE 2019</a:t>
            </a:r>
            <a:endParaRPr lang="es-CR" dirty="0"/>
          </a:p>
        </p:txBody>
      </p:sp>
      <p:sp>
        <p:nvSpPr>
          <p:cNvPr id="3" name="Marcador de contenido 2"/>
          <p:cNvSpPr>
            <a:spLocks noGrp="1"/>
          </p:cNvSpPr>
          <p:nvPr>
            <p:ph idx="1"/>
          </p:nvPr>
        </p:nvSpPr>
        <p:spPr/>
        <p:txBody>
          <a:bodyPr>
            <a:normAutofit/>
          </a:bodyPr>
          <a:lstStyle/>
          <a:p>
            <a:r>
              <a:rPr lang="es-CR" b="1" dirty="0" smtClean="0">
                <a:solidFill>
                  <a:schemeClr val="tx1">
                    <a:lumMod val="95000"/>
                    <a:lumOff val="5000"/>
                  </a:schemeClr>
                </a:solidFill>
              </a:rPr>
              <a:t>Indicador 1. </a:t>
            </a:r>
            <a:r>
              <a:rPr lang="es-ES" b="1" dirty="0">
                <a:solidFill>
                  <a:schemeClr val="tx1">
                    <a:lumMod val="95000"/>
                    <a:lumOff val="5000"/>
                  </a:schemeClr>
                </a:solidFill>
              </a:rPr>
              <a:t>Número de intervenciones socioculturales desarrolladas en centros de desarrollo </a:t>
            </a:r>
            <a:r>
              <a:rPr lang="es-ES" b="1" dirty="0" smtClean="0">
                <a:solidFill>
                  <a:schemeClr val="tx1">
                    <a:lumMod val="95000"/>
                    <a:lumOff val="5000"/>
                  </a:schemeClr>
                </a:solidFill>
              </a:rPr>
              <a:t>turístico</a:t>
            </a:r>
          </a:p>
          <a:p>
            <a:pPr>
              <a:buFont typeface="Wingdings" panose="05000000000000000000" pitchFamily="2" charset="2"/>
              <a:buChar char="v"/>
            </a:pPr>
            <a:r>
              <a:rPr lang="es-CR" sz="1200" b="1" dirty="0"/>
              <a:t>Interpretación museológica al Parque Nacional Guayabo y su puesta en el </a:t>
            </a:r>
            <a:r>
              <a:rPr lang="es-CR" sz="1200" b="1" dirty="0" smtClean="0"/>
              <a:t>sitio: </a:t>
            </a:r>
          </a:p>
          <a:p>
            <a:pPr marL="0" indent="0">
              <a:buNone/>
            </a:pPr>
            <a:r>
              <a:rPr lang="es-CR" sz="1200" b="1" dirty="0" smtClean="0"/>
              <a:t>-</a:t>
            </a:r>
            <a:r>
              <a:rPr lang="es-CR" sz="1200" dirty="0" smtClean="0"/>
              <a:t>30 de abril reunión interinstitucional con la participación de las siguientes instituciones: </a:t>
            </a:r>
            <a:r>
              <a:rPr lang="es-CR" sz="1200" dirty="0"/>
              <a:t>MCJ, MNCR, ICT, SINAC </a:t>
            </a:r>
            <a:endParaRPr lang="es-CR" sz="1200" dirty="0" smtClean="0"/>
          </a:p>
          <a:p>
            <a:pPr marL="0" indent="0">
              <a:buNone/>
            </a:pPr>
            <a:r>
              <a:rPr lang="es-CR" sz="1200" dirty="0" smtClean="0"/>
              <a:t>-19 </a:t>
            </a:r>
            <a:r>
              <a:rPr lang="es-CR" sz="1200" dirty="0"/>
              <a:t>de junio </a:t>
            </a:r>
            <a:r>
              <a:rPr lang="es-CR" sz="1200" dirty="0" smtClean="0"/>
              <a:t>con los tres ministerios involucrados (Ministerio de Cultura, Ministerio de Educación Pública y Ministerio de Turismo) con la finalidad de priorizar acciones, establecer convenios, financiamiento. </a:t>
            </a:r>
          </a:p>
          <a:p>
            <a:pPr marL="0" indent="0">
              <a:buNone/>
            </a:pPr>
            <a:r>
              <a:rPr lang="es-CR" sz="1200" dirty="0" smtClean="0"/>
              <a:t>-Elaboración de presupuestos para la realización de 2 talleres que se impartirán en el II Semestre del 2019.</a:t>
            </a:r>
          </a:p>
          <a:p>
            <a:pPr marL="0" indent="0">
              <a:buNone/>
            </a:pPr>
            <a:endParaRPr lang="es-CR" sz="1200" dirty="0"/>
          </a:p>
          <a:p>
            <a:pPr>
              <a:buFont typeface="Wingdings" panose="05000000000000000000" pitchFamily="2" charset="2"/>
              <a:buChar char="v"/>
            </a:pPr>
            <a:r>
              <a:rPr lang="es-ES" sz="1200" b="1" dirty="0"/>
              <a:t>Interpretación museológica al Parque Nacional Guayabo y su puesta en el sitio: </a:t>
            </a:r>
          </a:p>
          <a:p>
            <a:pPr marL="0" indent="0">
              <a:buNone/>
            </a:pPr>
            <a:r>
              <a:rPr lang="es-CR" sz="1200" dirty="0"/>
              <a:t>-Se diseñaron y produjeron rótulos de información, señalización y cédulas de interpretación para los cuatro sitios, así como el diseño de los soportes correspondientes. </a:t>
            </a:r>
            <a:endParaRPr lang="es-CR" dirty="0"/>
          </a:p>
          <a:p>
            <a:pPr marL="0" indent="0">
              <a:buNone/>
            </a:pPr>
            <a:r>
              <a:rPr lang="es-ES" sz="1200" dirty="0" smtClean="0"/>
              <a:t>-En </a:t>
            </a:r>
            <a:r>
              <a:rPr lang="es-ES" sz="1200" dirty="0"/>
              <a:t>el Silencio y en Grijalba fueron construidas las baterías de baños y escampaderos para la atención del visitante. </a:t>
            </a:r>
          </a:p>
          <a:p>
            <a:pPr marL="0" indent="0">
              <a:buNone/>
            </a:pPr>
            <a:endParaRPr lang="es-CR" sz="1200" dirty="0"/>
          </a:p>
        </p:txBody>
      </p:sp>
    </p:spTree>
    <p:extLst>
      <p:ext uri="{BB962C8B-B14F-4D97-AF65-F5344CB8AC3E}">
        <p14:creationId xmlns:p14="http://schemas.microsoft.com/office/powerpoint/2010/main" val="21686555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AVANCES OBTENIDOS</a:t>
            </a:r>
            <a:br>
              <a:rPr lang="es-CR" dirty="0" smtClean="0"/>
            </a:br>
            <a:r>
              <a:rPr lang="es-CR" dirty="0" smtClean="0"/>
              <a:t>PRIMER SEMESTRE 2019</a:t>
            </a:r>
            <a:endParaRPr lang="es-CR" dirty="0"/>
          </a:p>
        </p:txBody>
      </p:sp>
      <p:sp>
        <p:nvSpPr>
          <p:cNvPr id="3" name="Marcador de contenido 2"/>
          <p:cNvSpPr>
            <a:spLocks noGrp="1"/>
          </p:cNvSpPr>
          <p:nvPr>
            <p:ph idx="1"/>
          </p:nvPr>
        </p:nvSpPr>
        <p:spPr/>
        <p:txBody>
          <a:bodyPr>
            <a:normAutofit/>
          </a:bodyPr>
          <a:lstStyle/>
          <a:p>
            <a:pPr marL="0" indent="0" algn="ctr">
              <a:buNone/>
            </a:pPr>
            <a:r>
              <a:rPr lang="es-ES" b="1" dirty="0">
                <a:solidFill>
                  <a:schemeClr val="tx1">
                    <a:lumMod val="95000"/>
                    <a:lumOff val="5000"/>
                  </a:schemeClr>
                </a:solidFill>
              </a:rPr>
              <a:t>Indicador 1. Número de intervenciones socioculturales desarrolladas en centros de desarrollo turístico</a:t>
            </a:r>
          </a:p>
          <a:p>
            <a:r>
              <a:rPr lang="es-ES" b="1" dirty="0">
                <a:solidFill>
                  <a:schemeClr val="tx1">
                    <a:lumMod val="95000"/>
                    <a:lumOff val="5000"/>
                  </a:schemeClr>
                </a:solidFill>
              </a:rPr>
              <a:t>	</a:t>
            </a:r>
            <a:endParaRPr lang="es-ES" b="1" dirty="0" smtClean="0">
              <a:solidFill>
                <a:schemeClr val="tx1">
                  <a:lumMod val="95000"/>
                  <a:lumOff val="5000"/>
                </a:schemeClr>
              </a:solidFill>
            </a:endParaRPr>
          </a:p>
          <a:p>
            <a:pPr marL="0" indent="0">
              <a:buNone/>
            </a:pPr>
            <a:endParaRPr lang="es-CR" sz="1200" dirty="0"/>
          </a:p>
        </p:txBody>
      </p:sp>
      <p:graphicFrame>
        <p:nvGraphicFramePr>
          <p:cNvPr id="4" name="Tabla 3"/>
          <p:cNvGraphicFramePr>
            <a:graphicFrameLocks noGrp="1"/>
          </p:cNvGraphicFramePr>
          <p:nvPr>
            <p:extLst>
              <p:ext uri="{D42A27DB-BD31-4B8C-83A1-F6EECF244321}">
                <p14:modId xmlns:p14="http://schemas.microsoft.com/office/powerpoint/2010/main" val="3903820113"/>
              </p:ext>
            </p:extLst>
          </p:nvPr>
        </p:nvGraphicFramePr>
        <p:xfrm>
          <a:off x="2382253" y="2466473"/>
          <a:ext cx="7591926" cy="3659234"/>
        </p:xfrm>
        <a:graphic>
          <a:graphicData uri="http://schemas.openxmlformats.org/drawingml/2006/table">
            <a:tbl>
              <a:tblPr firstRow="1" bandRow="1">
                <a:tableStyleId>{16D9F66E-5EB9-4882-86FB-DCBF35E3C3E4}</a:tableStyleId>
              </a:tblPr>
              <a:tblGrid>
                <a:gridCol w="2839144">
                  <a:extLst>
                    <a:ext uri="{9D8B030D-6E8A-4147-A177-3AD203B41FA5}">
                      <a16:colId xmlns:a16="http://schemas.microsoft.com/office/drawing/2014/main" val="4040436934"/>
                    </a:ext>
                  </a:extLst>
                </a:gridCol>
                <a:gridCol w="4752782">
                  <a:extLst>
                    <a:ext uri="{9D8B030D-6E8A-4147-A177-3AD203B41FA5}">
                      <a16:colId xmlns:a16="http://schemas.microsoft.com/office/drawing/2014/main" val="2763507371"/>
                    </a:ext>
                  </a:extLst>
                </a:gridCol>
              </a:tblGrid>
              <a:tr h="508105">
                <a:tc>
                  <a:txBody>
                    <a:bodyPr/>
                    <a:lstStyle/>
                    <a:p>
                      <a:pPr marL="0" indent="0" algn="l">
                        <a:buFontTx/>
                        <a:buNone/>
                      </a:pPr>
                      <a:r>
                        <a:rPr lang="es-ES" sz="1100" b="1" dirty="0" smtClean="0"/>
                        <a:t>Proceso de acompañamiento San Vicente</a:t>
                      </a:r>
                      <a:endParaRPr lang="es-CR" sz="1100" b="1" dirty="0"/>
                    </a:p>
                  </a:txBody>
                  <a:tcPr/>
                </a:tc>
                <a:tc>
                  <a:txBody>
                    <a:bodyPr/>
                    <a:lstStyle/>
                    <a:p>
                      <a:pPr algn="just"/>
                      <a:r>
                        <a:rPr lang="es-CR" sz="1100" b="0" dirty="0" smtClean="0"/>
                        <a:t>Se han realizado acercamientos a la Organización</a:t>
                      </a:r>
                      <a:r>
                        <a:rPr lang="es-CR" sz="1100" b="0" baseline="0" dirty="0" smtClean="0"/>
                        <a:t> Comunitaria, </a:t>
                      </a:r>
                      <a:r>
                        <a:rPr lang="es-ES" sz="1100" b="0" baseline="0" dirty="0" smtClean="0"/>
                        <a:t>existe gran interés en abordar la apropiación de conocimiento arqueológico vinculado a la cultura local. </a:t>
                      </a:r>
                      <a:r>
                        <a:rPr lang="es-CR" sz="1100" b="0" baseline="0" dirty="0" smtClean="0"/>
                        <a:t> </a:t>
                      </a:r>
                      <a:endParaRPr lang="es-CR" sz="1100" b="0" dirty="0"/>
                    </a:p>
                  </a:txBody>
                  <a:tcPr/>
                </a:tc>
                <a:extLst>
                  <a:ext uri="{0D108BD9-81ED-4DB2-BD59-A6C34878D82A}">
                    <a16:rowId xmlns:a16="http://schemas.microsoft.com/office/drawing/2014/main" val="3559604236"/>
                  </a:ext>
                </a:extLst>
              </a:tr>
              <a:tr h="260714">
                <a:tc>
                  <a:txBody>
                    <a:bodyPr/>
                    <a:lstStyle/>
                    <a:p>
                      <a:pPr marL="0" indent="0" algn="l">
                        <a:buFontTx/>
                        <a:buNone/>
                      </a:pPr>
                      <a:r>
                        <a:rPr lang="es-ES" sz="1100" b="1" dirty="0" smtClean="0"/>
                        <a:t>Proceso de acompañamiento Boca Gallardo</a:t>
                      </a:r>
                      <a:endParaRPr lang="es-CR" sz="1100" b="1" dirty="0"/>
                    </a:p>
                  </a:txBody>
                  <a:tcPr/>
                </a:tc>
                <a:tc>
                  <a:txBody>
                    <a:bodyPr/>
                    <a:lstStyle/>
                    <a:p>
                      <a:pPr algn="just"/>
                      <a:r>
                        <a:rPr lang="es-CR" sz="1100" dirty="0" smtClean="0"/>
                        <a:t>Se programa nuevo acercamiento para segundo semestre.</a:t>
                      </a:r>
                      <a:endParaRPr lang="es-CR" sz="1100" dirty="0"/>
                    </a:p>
                  </a:txBody>
                  <a:tcPr/>
                </a:tc>
                <a:extLst>
                  <a:ext uri="{0D108BD9-81ED-4DB2-BD59-A6C34878D82A}">
                    <a16:rowId xmlns:a16="http://schemas.microsoft.com/office/drawing/2014/main" val="1545928308"/>
                  </a:ext>
                </a:extLst>
              </a:tr>
              <a:tr h="364793">
                <a:tc>
                  <a:txBody>
                    <a:bodyPr/>
                    <a:lstStyle/>
                    <a:p>
                      <a:pPr marL="0" indent="0" algn="l">
                        <a:buFontTx/>
                        <a:buNone/>
                      </a:pPr>
                      <a:r>
                        <a:rPr lang="es-CR" sz="1100" b="1" dirty="0" smtClean="0"/>
                        <a:t>Proceso de acompañamiento Guayabo</a:t>
                      </a:r>
                      <a:endParaRPr lang="es-CR" sz="1100" b="1" dirty="0"/>
                    </a:p>
                  </a:txBody>
                  <a:tcPr/>
                </a:tc>
                <a:tc>
                  <a:txBody>
                    <a:bodyPr/>
                    <a:lstStyle/>
                    <a:p>
                      <a:pPr algn="just"/>
                      <a:r>
                        <a:rPr lang="es-CR" sz="1100" b="0" dirty="0" smtClean="0"/>
                        <a:t>Se han realizado acercamientos a la Organización</a:t>
                      </a:r>
                      <a:r>
                        <a:rPr lang="es-CR" sz="1100" b="0" baseline="0" dirty="0" smtClean="0"/>
                        <a:t> Comunitaria.</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R" sz="1100" dirty="0" smtClean="0"/>
                        <a:t>Se programa nuevo acercamiento para segundo semestre.</a:t>
                      </a:r>
                    </a:p>
                  </a:txBody>
                  <a:tcPr/>
                </a:tc>
                <a:extLst>
                  <a:ext uri="{0D108BD9-81ED-4DB2-BD59-A6C34878D82A}">
                    <a16:rowId xmlns:a16="http://schemas.microsoft.com/office/drawing/2014/main" val="1457617905"/>
                  </a:ext>
                </a:extLst>
              </a:tr>
              <a:tr h="508105">
                <a:tc>
                  <a:txBody>
                    <a:bodyPr/>
                    <a:lstStyle/>
                    <a:p>
                      <a:pPr marL="0" indent="0" algn="l">
                        <a:buFontTx/>
                        <a:buNone/>
                      </a:pPr>
                      <a:r>
                        <a:rPr lang="es-CR" sz="1100" b="1" dirty="0" smtClean="0"/>
                        <a:t>Proceso de acompañamiento Boruca</a:t>
                      </a:r>
                      <a:endParaRPr lang="es-CR" sz="1100" b="1" dirty="0"/>
                    </a:p>
                  </a:txBody>
                  <a:tcPr/>
                </a:tc>
                <a:tc>
                  <a:txBody>
                    <a:bodyPr/>
                    <a:lstStyle/>
                    <a:p>
                      <a:pPr algn="just"/>
                      <a:r>
                        <a:rPr lang="es-ES" sz="1100" dirty="0" smtClean="0"/>
                        <a:t>En el segundo semestre se abordará la investigación y proyección educativa sobre la arquitectura tradicional, la renovación museográfica y talleres educativos con jóvenes. </a:t>
                      </a:r>
                      <a:endParaRPr lang="es-CR" sz="1100" dirty="0"/>
                    </a:p>
                  </a:txBody>
                  <a:tcPr/>
                </a:tc>
                <a:extLst>
                  <a:ext uri="{0D108BD9-81ED-4DB2-BD59-A6C34878D82A}">
                    <a16:rowId xmlns:a16="http://schemas.microsoft.com/office/drawing/2014/main" val="970078627"/>
                  </a:ext>
                </a:extLst>
              </a:tr>
              <a:tr h="364793">
                <a:tc>
                  <a:txBody>
                    <a:bodyPr/>
                    <a:lstStyle/>
                    <a:p>
                      <a:pPr marL="0" indent="0" algn="l">
                        <a:buFontTx/>
                        <a:buNone/>
                      </a:pPr>
                      <a:r>
                        <a:rPr lang="es-CR" sz="1100" b="1" dirty="0" smtClean="0"/>
                        <a:t>Proceso de acompañamiento Curré: </a:t>
                      </a:r>
                      <a:endParaRPr lang="es-CR" sz="1100" b="1" dirty="0"/>
                    </a:p>
                  </a:txBody>
                  <a:tcPr/>
                </a:tc>
                <a:tc>
                  <a:txBody>
                    <a:bodyPr/>
                    <a:lstStyle/>
                    <a:p>
                      <a:pPr algn="just"/>
                      <a:r>
                        <a:rPr lang="es-ES" sz="1100" dirty="0" smtClean="0"/>
                        <a:t>Se establecen planes para renovación y fortalecimiento museográfico, así como las líneas de trabajo en cuanto a proyección educativa comunitaria. </a:t>
                      </a:r>
                      <a:endParaRPr lang="es-CR" sz="1100" dirty="0"/>
                    </a:p>
                  </a:txBody>
                  <a:tcPr/>
                </a:tc>
                <a:extLst>
                  <a:ext uri="{0D108BD9-81ED-4DB2-BD59-A6C34878D82A}">
                    <a16:rowId xmlns:a16="http://schemas.microsoft.com/office/drawing/2014/main" val="996153689"/>
                  </a:ext>
                </a:extLst>
              </a:tr>
              <a:tr h="651416">
                <a:tc>
                  <a:txBody>
                    <a:bodyPr/>
                    <a:lstStyle/>
                    <a:p>
                      <a:pPr marL="0" indent="0" algn="l">
                        <a:buFontTx/>
                        <a:buNone/>
                      </a:pPr>
                      <a:r>
                        <a:rPr lang="es-CR" sz="1100" b="1" dirty="0" smtClean="0"/>
                        <a:t>Proceso de acompañamiento Venecia</a:t>
                      </a:r>
                      <a:endParaRPr lang="es-CR" sz="1100" b="1" dirty="0"/>
                    </a:p>
                  </a:txBody>
                  <a:tcPr/>
                </a:tc>
                <a:tc>
                  <a:txBody>
                    <a:bodyPr/>
                    <a:lstStyle/>
                    <a:p>
                      <a:pPr algn="just"/>
                      <a:r>
                        <a:rPr lang="es-CR" sz="1100" dirty="0" smtClean="0"/>
                        <a:t>-</a:t>
                      </a:r>
                      <a:r>
                        <a:rPr lang="es-ES" sz="1100" dirty="0" smtClean="0"/>
                        <a:t>Se coordina con la Escuela de Estudios Generales de la Universidad de Costa Rica con el propósito de contar con un TCU que apoye el proceso de elaboración del Guion Científico del Museo de la Casa del Boyero</a:t>
                      </a:r>
                      <a:r>
                        <a:rPr lang="es-ES" sz="1100" baseline="0" dirty="0" smtClean="0"/>
                        <a:t> para el cual, se realizaron 2 charlas para motivar a los estudiantes. </a:t>
                      </a:r>
                      <a:endParaRPr lang="es-ES" sz="1100" dirty="0" smtClean="0"/>
                    </a:p>
                  </a:txBody>
                  <a:tcPr/>
                </a:tc>
                <a:extLst>
                  <a:ext uri="{0D108BD9-81ED-4DB2-BD59-A6C34878D82A}">
                    <a16:rowId xmlns:a16="http://schemas.microsoft.com/office/drawing/2014/main" val="3980191112"/>
                  </a:ext>
                </a:extLst>
              </a:tr>
              <a:tr h="578570">
                <a:tc>
                  <a:txBody>
                    <a:bodyPr/>
                    <a:lstStyle/>
                    <a:p>
                      <a:pPr marL="0" indent="0" algn="l">
                        <a:buFontTx/>
                        <a:buNone/>
                      </a:pPr>
                      <a:r>
                        <a:rPr lang="es-CR" sz="1100" b="1" dirty="0" smtClean="0"/>
                        <a:t>Proceso de acompañamiento Maleku</a:t>
                      </a:r>
                      <a:endParaRPr lang="es-CR" sz="1100" b="1" dirty="0"/>
                    </a:p>
                  </a:txBody>
                  <a:tcPr/>
                </a:tc>
                <a:tc>
                  <a:txBody>
                    <a:bodyPr/>
                    <a:lstStyle/>
                    <a:p>
                      <a:pPr algn="just"/>
                      <a:r>
                        <a:rPr lang="es-ES" sz="1100" dirty="0" smtClean="0"/>
                        <a:t>Se propone a la organización comunitaria una ruta de acompañamiento tomando en cuenta lo avanzado del proyecto y la necesidad de organizar el proceso museográfico y de investigación de la memoria histórica comunitaria. </a:t>
                      </a:r>
                      <a:endParaRPr lang="es-CR" sz="1100" dirty="0"/>
                    </a:p>
                  </a:txBody>
                  <a:tcPr/>
                </a:tc>
                <a:extLst>
                  <a:ext uri="{0D108BD9-81ED-4DB2-BD59-A6C34878D82A}">
                    <a16:rowId xmlns:a16="http://schemas.microsoft.com/office/drawing/2014/main" val="3525071388"/>
                  </a:ext>
                </a:extLst>
              </a:tr>
            </a:tbl>
          </a:graphicData>
        </a:graphic>
      </p:graphicFrame>
    </p:spTree>
    <p:extLst>
      <p:ext uri="{BB962C8B-B14F-4D97-AF65-F5344CB8AC3E}">
        <p14:creationId xmlns:p14="http://schemas.microsoft.com/office/powerpoint/2010/main" val="3538991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AVANCES OBTENIDOS</a:t>
            </a:r>
            <a:br>
              <a:rPr lang="es-CR" dirty="0" smtClean="0"/>
            </a:br>
            <a:r>
              <a:rPr lang="es-CR" dirty="0" smtClean="0"/>
              <a:t>PRIMER SEMESTRE 2019</a:t>
            </a:r>
            <a:endParaRPr lang="es-CR" dirty="0"/>
          </a:p>
        </p:txBody>
      </p:sp>
      <p:sp>
        <p:nvSpPr>
          <p:cNvPr id="3" name="Marcador de contenido 2"/>
          <p:cNvSpPr>
            <a:spLocks noGrp="1"/>
          </p:cNvSpPr>
          <p:nvPr>
            <p:ph idx="1"/>
          </p:nvPr>
        </p:nvSpPr>
        <p:spPr/>
        <p:txBody>
          <a:bodyPr>
            <a:normAutofit/>
          </a:bodyPr>
          <a:lstStyle/>
          <a:p>
            <a:r>
              <a:rPr lang="es-CR" b="1" dirty="0" smtClean="0">
                <a:solidFill>
                  <a:schemeClr val="tx1">
                    <a:lumMod val="95000"/>
                    <a:lumOff val="5000"/>
                  </a:schemeClr>
                </a:solidFill>
              </a:rPr>
              <a:t>Indicador número 2. </a:t>
            </a:r>
            <a:r>
              <a:rPr lang="es-ES" b="1" dirty="0">
                <a:solidFill>
                  <a:schemeClr val="tx1">
                    <a:lumMod val="95000"/>
                    <a:lumOff val="5000"/>
                  </a:schemeClr>
                </a:solidFill>
              </a:rPr>
              <a:t>Porcentaje de personas participantes en las diferentes actividades culturales </a:t>
            </a:r>
            <a:r>
              <a:rPr lang="es-ES" b="1" dirty="0" smtClean="0">
                <a:solidFill>
                  <a:schemeClr val="tx1">
                    <a:lumMod val="95000"/>
                    <a:lumOff val="5000"/>
                  </a:schemeClr>
                </a:solidFill>
              </a:rPr>
              <a:t>realizadas</a:t>
            </a:r>
          </a:p>
          <a:p>
            <a:pPr marL="0" indent="0">
              <a:buNone/>
            </a:pPr>
            <a:endParaRPr lang="es-ES" b="1" dirty="0" smtClean="0">
              <a:solidFill>
                <a:schemeClr val="tx1">
                  <a:lumMod val="95000"/>
                  <a:lumOff val="5000"/>
                </a:schemeClr>
              </a:solidFill>
            </a:endParaRPr>
          </a:p>
          <a:p>
            <a:pPr lvl="1">
              <a:buFont typeface="Wingdings" panose="05000000000000000000" pitchFamily="2" charset="2"/>
              <a:buChar char="v"/>
            </a:pPr>
            <a:r>
              <a:rPr lang="es-ES" dirty="0">
                <a:solidFill>
                  <a:schemeClr val="tx1">
                    <a:lumMod val="95000"/>
                    <a:lumOff val="5000"/>
                  </a:schemeClr>
                </a:solidFill>
              </a:rPr>
              <a:t>Hubo una participación de </a:t>
            </a:r>
            <a:r>
              <a:rPr lang="es-ES" b="1" dirty="0">
                <a:solidFill>
                  <a:schemeClr val="tx1">
                    <a:lumMod val="95000"/>
                    <a:lumOff val="5000"/>
                  </a:schemeClr>
                </a:solidFill>
              </a:rPr>
              <a:t>48557</a:t>
            </a:r>
            <a:r>
              <a:rPr lang="es-ES" dirty="0">
                <a:solidFill>
                  <a:schemeClr val="tx1">
                    <a:lumMod val="95000"/>
                    <a:lumOff val="5000"/>
                  </a:schemeClr>
                </a:solidFill>
              </a:rPr>
              <a:t> personas en las actividades educativas y culturales que ofrece el museo, en el primer semestre de 2019.</a:t>
            </a:r>
            <a:endParaRPr lang="es-ES" dirty="0" smtClean="0">
              <a:solidFill>
                <a:schemeClr val="tx1">
                  <a:lumMod val="95000"/>
                  <a:lumOff val="5000"/>
                </a:schemeClr>
              </a:solidFill>
            </a:endParaRPr>
          </a:p>
          <a:p>
            <a:pPr marL="0" indent="0">
              <a:buNone/>
            </a:pPr>
            <a:r>
              <a:rPr lang="es-CR" sz="1400" b="1" dirty="0"/>
              <a:t>Departamento de Proyección </a:t>
            </a:r>
            <a:r>
              <a:rPr lang="es-CR" sz="1400" b="1" dirty="0" smtClean="0"/>
              <a:t>Museológica: </a:t>
            </a:r>
            <a:r>
              <a:rPr lang="es-ES" sz="1400" dirty="0"/>
              <a:t>La participación fue de </a:t>
            </a:r>
            <a:r>
              <a:rPr lang="es-ES" sz="1400" b="1" dirty="0"/>
              <a:t>47106 </a:t>
            </a:r>
            <a:r>
              <a:rPr lang="es-ES" sz="1400" dirty="0"/>
              <a:t>personas en las actividades educativas y culturales que ofrece el museo, en el primer semestre de 2019</a:t>
            </a:r>
            <a:r>
              <a:rPr lang="es-ES" sz="1400" dirty="0" smtClean="0"/>
              <a:t>.</a:t>
            </a:r>
          </a:p>
          <a:p>
            <a:pPr marL="0" indent="0">
              <a:buNone/>
            </a:pPr>
            <a:r>
              <a:rPr lang="es-ES" sz="1400" b="1" dirty="0"/>
              <a:t>Centro de Visitantes Sitio Museo Finca 6 (Programa Sitios Patrimonio Mundial – MNCR): </a:t>
            </a:r>
            <a:r>
              <a:rPr lang="es-ES" sz="1400" dirty="0"/>
              <a:t>La participación fue de </a:t>
            </a:r>
            <a:r>
              <a:rPr lang="es-ES" sz="1400" b="1" dirty="0"/>
              <a:t>1451</a:t>
            </a:r>
            <a:r>
              <a:rPr lang="es-ES" sz="1400" dirty="0"/>
              <a:t> personas en las actividades educativas y culturales que ofrece el Centro de Visitantes Sitio Museo Finca 6, en el primer semestre de 2019.</a:t>
            </a:r>
          </a:p>
        </p:txBody>
      </p:sp>
    </p:spTree>
    <p:extLst>
      <p:ext uri="{BB962C8B-B14F-4D97-AF65-F5344CB8AC3E}">
        <p14:creationId xmlns:p14="http://schemas.microsoft.com/office/powerpoint/2010/main" val="272558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AVANCES OBTENIDOS</a:t>
            </a:r>
            <a:br>
              <a:rPr lang="es-CR" dirty="0" smtClean="0"/>
            </a:br>
            <a:r>
              <a:rPr lang="es-CR" dirty="0" smtClean="0"/>
              <a:t>PRIMER SEMESTRE 2019</a:t>
            </a:r>
            <a:endParaRPr lang="es-CR" dirty="0"/>
          </a:p>
        </p:txBody>
      </p:sp>
      <p:sp>
        <p:nvSpPr>
          <p:cNvPr id="3" name="Marcador de contenido 2"/>
          <p:cNvSpPr>
            <a:spLocks noGrp="1"/>
          </p:cNvSpPr>
          <p:nvPr>
            <p:ph idx="1"/>
          </p:nvPr>
        </p:nvSpPr>
        <p:spPr/>
        <p:txBody>
          <a:bodyPr>
            <a:normAutofit/>
          </a:bodyPr>
          <a:lstStyle/>
          <a:p>
            <a:r>
              <a:rPr lang="es-CR" b="1" dirty="0" smtClean="0">
                <a:solidFill>
                  <a:schemeClr val="tx1">
                    <a:lumMod val="95000"/>
                    <a:lumOff val="5000"/>
                  </a:schemeClr>
                </a:solidFill>
              </a:rPr>
              <a:t>Indicador número 3. </a:t>
            </a:r>
            <a:r>
              <a:rPr lang="es-CR" b="1" dirty="0">
                <a:solidFill>
                  <a:schemeClr val="tx1">
                    <a:lumMod val="95000"/>
                    <a:lumOff val="5000"/>
                  </a:schemeClr>
                </a:solidFill>
              </a:rPr>
              <a:t>Porcentaje de estudiantes de escuelas urbanomarginales que asimilaron los objetivos del </a:t>
            </a:r>
            <a:r>
              <a:rPr lang="es-CR" b="1" dirty="0" smtClean="0">
                <a:solidFill>
                  <a:schemeClr val="tx1">
                    <a:lumMod val="95000"/>
                    <a:lumOff val="5000"/>
                  </a:schemeClr>
                </a:solidFill>
              </a:rPr>
              <a:t>programa</a:t>
            </a:r>
            <a:endParaRPr lang="es-CR" b="1" dirty="0">
              <a:solidFill>
                <a:schemeClr val="tx1">
                  <a:lumMod val="95000"/>
                  <a:lumOff val="5000"/>
                </a:schemeClr>
              </a:solidFill>
            </a:endParaRPr>
          </a:p>
          <a:p>
            <a:endParaRPr lang="es-CR" b="1" dirty="0" smtClean="0"/>
          </a:p>
          <a:p>
            <a:pPr>
              <a:buFont typeface="Wingdings" panose="05000000000000000000" pitchFamily="2" charset="2"/>
              <a:buChar char="v"/>
            </a:pPr>
            <a:r>
              <a:rPr lang="es-ES" sz="1800" dirty="0"/>
              <a:t>La cantidad de estudiantes que asimilaron los objetivos del programa fue </a:t>
            </a:r>
            <a:r>
              <a:rPr lang="es-ES" sz="1800" dirty="0" smtClean="0"/>
              <a:t>de </a:t>
            </a:r>
            <a:r>
              <a:rPr lang="es-ES" sz="1800" b="1" u="sng" dirty="0" smtClean="0"/>
              <a:t>1265</a:t>
            </a:r>
            <a:r>
              <a:rPr lang="es-ES" sz="1800" u="sng" dirty="0" smtClean="0"/>
              <a:t>.</a:t>
            </a:r>
            <a:r>
              <a:rPr lang="es-ES" sz="1800" dirty="0" smtClean="0"/>
              <a:t> </a:t>
            </a:r>
          </a:p>
          <a:p>
            <a:pPr>
              <a:buFont typeface="Wingdings" panose="05000000000000000000" pitchFamily="2" charset="2"/>
              <a:buChar char="v"/>
            </a:pPr>
            <a:r>
              <a:rPr lang="es-ES" sz="1800" dirty="0" smtClean="0"/>
              <a:t>Corresponde </a:t>
            </a:r>
            <a:r>
              <a:rPr lang="es-ES" sz="1800" dirty="0"/>
              <a:t>a las visitas a escuelas de diversos sitios fuera de San José, y el cantón de Osa. </a:t>
            </a:r>
          </a:p>
          <a:p>
            <a:pPr>
              <a:buFont typeface="Wingdings" panose="05000000000000000000" pitchFamily="2" charset="2"/>
              <a:buChar char="v"/>
            </a:pPr>
            <a:endParaRPr lang="es-ES" sz="1800" dirty="0"/>
          </a:p>
          <a:p>
            <a:pPr>
              <a:buFont typeface="Wingdings" panose="05000000000000000000" pitchFamily="2" charset="2"/>
              <a:buChar char="v"/>
            </a:pPr>
            <a:endParaRPr lang="es-ES" sz="1800" dirty="0" smtClean="0"/>
          </a:p>
          <a:p>
            <a:pPr>
              <a:buFont typeface="Wingdings" panose="05000000000000000000" pitchFamily="2" charset="2"/>
              <a:buChar char="v"/>
            </a:pPr>
            <a:endParaRPr lang="es-ES" sz="1800" dirty="0"/>
          </a:p>
          <a:p>
            <a:pPr marL="0" indent="0" algn="r">
              <a:buNone/>
            </a:pPr>
            <a:r>
              <a:rPr lang="es-CR" sz="1800" dirty="0"/>
              <a:t>Línea Base: </a:t>
            </a:r>
            <a:r>
              <a:rPr lang="es-CR" sz="1800" dirty="0" smtClean="0"/>
              <a:t>2676*</a:t>
            </a:r>
            <a:endParaRPr lang="es-CR" sz="1800" dirty="0"/>
          </a:p>
        </p:txBody>
      </p:sp>
    </p:spTree>
    <p:extLst>
      <p:ext uri="{BB962C8B-B14F-4D97-AF65-F5344CB8AC3E}">
        <p14:creationId xmlns:p14="http://schemas.microsoft.com/office/powerpoint/2010/main" val="9373528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AVANCES OBTENIDOS</a:t>
            </a:r>
            <a:br>
              <a:rPr lang="es-CR" dirty="0" smtClean="0"/>
            </a:br>
            <a:r>
              <a:rPr lang="es-CR" dirty="0" smtClean="0"/>
              <a:t>PRIMER SEMESTRE 2019</a:t>
            </a:r>
            <a:endParaRPr lang="es-CR" dirty="0"/>
          </a:p>
        </p:txBody>
      </p:sp>
      <p:sp>
        <p:nvSpPr>
          <p:cNvPr id="3" name="Marcador de contenido 2"/>
          <p:cNvSpPr>
            <a:spLocks noGrp="1"/>
          </p:cNvSpPr>
          <p:nvPr>
            <p:ph idx="1"/>
          </p:nvPr>
        </p:nvSpPr>
        <p:spPr/>
        <p:txBody>
          <a:bodyPr>
            <a:normAutofit/>
          </a:bodyPr>
          <a:lstStyle/>
          <a:p>
            <a:r>
              <a:rPr lang="es-CR" b="1" dirty="0" smtClean="0">
                <a:solidFill>
                  <a:schemeClr val="tx1">
                    <a:lumMod val="95000"/>
                    <a:lumOff val="5000"/>
                  </a:schemeClr>
                </a:solidFill>
              </a:rPr>
              <a:t>Indicador número 4. </a:t>
            </a:r>
            <a:r>
              <a:rPr lang="es-ES" b="1" dirty="0">
                <a:solidFill>
                  <a:schemeClr val="tx1">
                    <a:lumMod val="95000"/>
                    <a:lumOff val="5000"/>
                  </a:schemeClr>
                </a:solidFill>
              </a:rPr>
              <a:t>Porcentaje de estudiantes que participaron en los talleres de verano de inicio y medio </a:t>
            </a:r>
            <a:r>
              <a:rPr lang="es-ES" b="1" dirty="0" smtClean="0">
                <a:solidFill>
                  <a:schemeClr val="tx1">
                    <a:lumMod val="95000"/>
                    <a:lumOff val="5000"/>
                  </a:schemeClr>
                </a:solidFill>
              </a:rPr>
              <a:t>año</a:t>
            </a:r>
            <a:endParaRPr lang="es-CR" b="1" dirty="0" smtClean="0"/>
          </a:p>
          <a:p>
            <a:pPr>
              <a:buFont typeface="Wingdings" panose="05000000000000000000" pitchFamily="2" charset="2"/>
              <a:buChar char="v"/>
            </a:pPr>
            <a:r>
              <a:rPr lang="es-ES" sz="1800" dirty="0"/>
              <a:t>Se han realizado </a:t>
            </a:r>
            <a:r>
              <a:rPr lang="es-ES" sz="1800" b="1" dirty="0"/>
              <a:t>23 talleres </a:t>
            </a:r>
            <a:r>
              <a:rPr lang="es-ES" sz="1800" dirty="0"/>
              <a:t>con la participación de </a:t>
            </a:r>
            <a:r>
              <a:rPr lang="es-ES" sz="1800" b="1" dirty="0"/>
              <a:t>1004</a:t>
            </a:r>
            <a:r>
              <a:rPr lang="es-ES" sz="1800" dirty="0"/>
              <a:t> </a:t>
            </a:r>
            <a:r>
              <a:rPr lang="es-ES" sz="1800" dirty="0" smtClean="0"/>
              <a:t>estudiantes.</a:t>
            </a:r>
            <a:endParaRPr lang="es-ES" sz="1800" dirty="0"/>
          </a:p>
          <a:p>
            <a:pPr>
              <a:buFont typeface="Wingdings" panose="05000000000000000000" pitchFamily="2" charset="2"/>
              <a:buChar char="v"/>
            </a:pPr>
            <a:endParaRPr lang="es-ES" sz="1800" dirty="0" smtClean="0"/>
          </a:p>
          <a:p>
            <a:pPr marL="0" indent="0" algn="r">
              <a:buNone/>
            </a:pPr>
            <a:endParaRPr lang="es-CR" sz="1800" dirty="0"/>
          </a:p>
        </p:txBody>
      </p:sp>
    </p:spTree>
    <p:extLst>
      <p:ext uri="{BB962C8B-B14F-4D97-AF65-F5344CB8AC3E}">
        <p14:creationId xmlns:p14="http://schemas.microsoft.com/office/powerpoint/2010/main" val="34653397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AVANCES OBTENIDOS</a:t>
            </a:r>
            <a:br>
              <a:rPr lang="es-CR" dirty="0" smtClean="0"/>
            </a:br>
            <a:r>
              <a:rPr lang="es-CR" dirty="0" smtClean="0"/>
              <a:t>PRIMER SEMESTRE 2019</a:t>
            </a:r>
            <a:endParaRPr lang="es-CR" dirty="0"/>
          </a:p>
        </p:txBody>
      </p:sp>
      <p:sp>
        <p:nvSpPr>
          <p:cNvPr id="3" name="Marcador de contenido 2"/>
          <p:cNvSpPr>
            <a:spLocks noGrp="1"/>
          </p:cNvSpPr>
          <p:nvPr>
            <p:ph idx="1"/>
          </p:nvPr>
        </p:nvSpPr>
        <p:spPr/>
        <p:txBody>
          <a:bodyPr>
            <a:normAutofit/>
          </a:bodyPr>
          <a:lstStyle/>
          <a:p>
            <a:r>
              <a:rPr lang="es-CR" b="1" dirty="0" smtClean="0">
                <a:solidFill>
                  <a:schemeClr val="tx1">
                    <a:lumMod val="95000"/>
                    <a:lumOff val="5000"/>
                  </a:schemeClr>
                </a:solidFill>
              </a:rPr>
              <a:t>Indicador número 5. Tasa </a:t>
            </a:r>
            <a:r>
              <a:rPr lang="es-ES" b="1" dirty="0" smtClean="0">
                <a:solidFill>
                  <a:schemeClr val="tx1">
                    <a:lumMod val="95000"/>
                    <a:lumOff val="5000"/>
                  </a:schemeClr>
                </a:solidFill>
              </a:rPr>
              <a:t>de </a:t>
            </a:r>
            <a:r>
              <a:rPr lang="es-ES" b="1" dirty="0">
                <a:solidFill>
                  <a:schemeClr val="tx1">
                    <a:lumMod val="95000"/>
                    <a:lumOff val="5000"/>
                  </a:schemeClr>
                </a:solidFill>
              </a:rPr>
              <a:t>incremento en los usuarios virtuales de la base de datos y redes sociales</a:t>
            </a:r>
            <a:endParaRPr lang="es-CR" b="1" dirty="0" smtClean="0"/>
          </a:p>
          <a:p>
            <a:pPr>
              <a:buFont typeface="Wingdings" panose="05000000000000000000" pitchFamily="2" charset="2"/>
              <a:buChar char="v"/>
            </a:pPr>
            <a:r>
              <a:rPr lang="es-ES" sz="1800" dirty="0"/>
              <a:t>Porcentaje de avance de la meta: 94</a:t>
            </a:r>
            <a:r>
              <a:rPr lang="es-ES" sz="1800" dirty="0" smtClean="0"/>
              <a:t>%</a:t>
            </a:r>
          </a:p>
          <a:p>
            <a:pPr>
              <a:buFont typeface="Wingdings" panose="05000000000000000000" pitchFamily="2" charset="2"/>
              <a:buChar char="v"/>
            </a:pPr>
            <a:endParaRPr lang="es-ES" sz="1800" dirty="0" smtClean="0"/>
          </a:p>
          <a:p>
            <a:pPr marL="0" indent="0" algn="r">
              <a:buNone/>
            </a:pPr>
            <a:endParaRPr lang="es-CR" sz="1800" dirty="0"/>
          </a:p>
        </p:txBody>
      </p:sp>
      <p:graphicFrame>
        <p:nvGraphicFramePr>
          <p:cNvPr id="4" name="Tabla 3"/>
          <p:cNvGraphicFramePr>
            <a:graphicFrameLocks noGrp="1"/>
          </p:cNvGraphicFramePr>
          <p:nvPr>
            <p:extLst>
              <p:ext uri="{D42A27DB-BD31-4B8C-83A1-F6EECF244321}">
                <p14:modId xmlns:p14="http://schemas.microsoft.com/office/powerpoint/2010/main" val="969634226"/>
              </p:ext>
            </p:extLst>
          </p:nvPr>
        </p:nvGraphicFramePr>
        <p:xfrm>
          <a:off x="1738279" y="3274094"/>
          <a:ext cx="5599430" cy="2057400"/>
        </p:xfrm>
        <a:graphic>
          <a:graphicData uri="http://schemas.openxmlformats.org/drawingml/2006/table">
            <a:tbl>
              <a:tblPr firstRow="1" firstCol="1" bandRow="1">
                <a:tableStyleId>{5C22544A-7EE6-4342-B048-85BDC9FD1C3A}</a:tableStyleId>
              </a:tblPr>
              <a:tblGrid>
                <a:gridCol w="1714500">
                  <a:extLst>
                    <a:ext uri="{9D8B030D-6E8A-4147-A177-3AD203B41FA5}">
                      <a16:colId xmlns:a16="http://schemas.microsoft.com/office/drawing/2014/main" val="1677929778"/>
                    </a:ext>
                  </a:extLst>
                </a:gridCol>
                <a:gridCol w="1257935">
                  <a:extLst>
                    <a:ext uri="{9D8B030D-6E8A-4147-A177-3AD203B41FA5}">
                      <a16:colId xmlns:a16="http://schemas.microsoft.com/office/drawing/2014/main" val="4132468107"/>
                    </a:ext>
                  </a:extLst>
                </a:gridCol>
                <a:gridCol w="1306195">
                  <a:extLst>
                    <a:ext uri="{9D8B030D-6E8A-4147-A177-3AD203B41FA5}">
                      <a16:colId xmlns:a16="http://schemas.microsoft.com/office/drawing/2014/main" val="2717039391"/>
                    </a:ext>
                  </a:extLst>
                </a:gridCol>
                <a:gridCol w="1320800">
                  <a:extLst>
                    <a:ext uri="{9D8B030D-6E8A-4147-A177-3AD203B41FA5}">
                      <a16:colId xmlns:a16="http://schemas.microsoft.com/office/drawing/2014/main" val="2312774484"/>
                    </a:ext>
                  </a:extLst>
                </a:gridCol>
              </a:tblGrid>
              <a:tr h="404495">
                <a:tc>
                  <a:txBody>
                    <a:bodyPr/>
                    <a:lstStyle/>
                    <a:p>
                      <a:pPr algn="ctr">
                        <a:lnSpc>
                          <a:spcPts val="1800"/>
                        </a:lnSpc>
                        <a:spcAft>
                          <a:spcPts val="800"/>
                        </a:spcAft>
                      </a:pPr>
                      <a:r>
                        <a:rPr lang="es-CR" sz="1100" dirty="0" smtClean="0">
                          <a:effectLst/>
                        </a:rPr>
                        <a:t>Detalle</a:t>
                      </a:r>
                      <a:endParaRPr lang="es-CR" sz="1200" dirty="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Usuarios Primer semestre 2018</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Usuarios Primer semestre 2019</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Incremento</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1861453"/>
                  </a:ext>
                </a:extLst>
              </a:tr>
              <a:tr h="0">
                <a:tc>
                  <a:txBody>
                    <a:bodyPr/>
                    <a:lstStyle/>
                    <a:p>
                      <a:pPr>
                        <a:lnSpc>
                          <a:spcPts val="1800"/>
                        </a:lnSpc>
                        <a:spcAft>
                          <a:spcPts val="800"/>
                        </a:spcAft>
                      </a:pPr>
                      <a:r>
                        <a:rPr lang="es-CR" sz="1100">
                          <a:effectLst/>
                        </a:rPr>
                        <a:t>Sitio web Diquís</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2647</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4486</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1839</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11223834"/>
                  </a:ext>
                </a:extLst>
              </a:tr>
              <a:tr h="0">
                <a:tc>
                  <a:txBody>
                    <a:bodyPr/>
                    <a:lstStyle/>
                    <a:p>
                      <a:pPr>
                        <a:lnSpc>
                          <a:spcPts val="1800"/>
                        </a:lnSpc>
                        <a:spcAft>
                          <a:spcPts val="800"/>
                        </a:spcAft>
                      </a:pPr>
                      <a:r>
                        <a:rPr lang="es-CR" sz="1100">
                          <a:effectLst/>
                        </a:rPr>
                        <a:t>Sitio Orígenes</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5507</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7556</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2049</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02516572"/>
                  </a:ext>
                </a:extLst>
              </a:tr>
              <a:tr h="0">
                <a:tc>
                  <a:txBody>
                    <a:bodyPr/>
                    <a:lstStyle/>
                    <a:p>
                      <a:pPr>
                        <a:lnSpc>
                          <a:spcPts val="1800"/>
                        </a:lnSpc>
                        <a:spcAft>
                          <a:spcPts val="800"/>
                        </a:spcAft>
                      </a:pPr>
                      <a:r>
                        <a:rPr lang="es-CR" sz="1100">
                          <a:effectLst/>
                        </a:rPr>
                        <a:t>Sitio Ecobiosis</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23372</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27164</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3792</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957781"/>
                  </a:ext>
                </a:extLst>
              </a:tr>
              <a:tr h="0">
                <a:tc>
                  <a:txBody>
                    <a:bodyPr/>
                    <a:lstStyle/>
                    <a:p>
                      <a:pPr>
                        <a:lnSpc>
                          <a:spcPts val="1800"/>
                        </a:lnSpc>
                        <a:spcAft>
                          <a:spcPts val="800"/>
                        </a:spcAft>
                      </a:pPr>
                      <a:r>
                        <a:rPr lang="es-CR" sz="1100">
                          <a:effectLst/>
                        </a:rPr>
                        <a:t>Facebook*</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dirty="0">
                          <a:effectLst/>
                        </a:rPr>
                        <a:t>36550</a:t>
                      </a:r>
                      <a:endParaRPr lang="es-CR" sz="1200" dirty="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40219</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3669</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32659106"/>
                  </a:ext>
                </a:extLst>
              </a:tr>
              <a:tr h="0">
                <a:tc>
                  <a:txBody>
                    <a:bodyPr/>
                    <a:lstStyle/>
                    <a:p>
                      <a:pPr>
                        <a:lnSpc>
                          <a:spcPts val="1800"/>
                        </a:lnSpc>
                        <a:spcAft>
                          <a:spcPts val="800"/>
                        </a:spcAft>
                      </a:pPr>
                      <a:r>
                        <a:rPr lang="es-CR" sz="1100">
                          <a:effectLst/>
                        </a:rPr>
                        <a:t>Instagram*</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0</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3481</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3481</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819133"/>
                  </a:ext>
                </a:extLst>
              </a:tr>
              <a:tr h="0">
                <a:tc>
                  <a:txBody>
                    <a:bodyPr/>
                    <a:lstStyle/>
                    <a:p>
                      <a:pPr>
                        <a:lnSpc>
                          <a:spcPts val="1800"/>
                        </a:lnSpc>
                        <a:spcAft>
                          <a:spcPts val="800"/>
                        </a:spcAft>
                      </a:pPr>
                      <a:r>
                        <a:rPr lang="es-CR" sz="1100">
                          <a:effectLst/>
                        </a:rPr>
                        <a:t>YouTube</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575</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805</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a:effectLst/>
                        </a:rPr>
                        <a:t>230</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42196352"/>
                  </a:ext>
                </a:extLst>
              </a:tr>
              <a:tr h="0">
                <a:tc>
                  <a:txBody>
                    <a:bodyPr/>
                    <a:lstStyle/>
                    <a:p>
                      <a:pPr>
                        <a:lnSpc>
                          <a:spcPts val="1800"/>
                        </a:lnSpc>
                        <a:spcAft>
                          <a:spcPts val="800"/>
                        </a:spcAft>
                      </a:pPr>
                      <a:r>
                        <a:rPr lang="es-CR" sz="1100">
                          <a:effectLst/>
                        </a:rPr>
                        <a:t> </a:t>
                      </a:r>
                      <a:endParaRPr lang="es-CR" sz="120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b="1" dirty="0">
                          <a:effectLst/>
                        </a:rPr>
                        <a:t>68651</a:t>
                      </a:r>
                      <a:endParaRPr lang="es-CR" sz="1100" b="1" dirty="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b="1" dirty="0">
                          <a:effectLst/>
                        </a:rPr>
                        <a:t>83711</a:t>
                      </a:r>
                      <a:endParaRPr lang="es-CR" sz="1100" b="1" dirty="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800"/>
                        </a:lnSpc>
                        <a:spcAft>
                          <a:spcPts val="800"/>
                        </a:spcAft>
                      </a:pPr>
                      <a:r>
                        <a:rPr lang="es-CR" sz="1100" b="1" dirty="0">
                          <a:effectLst/>
                        </a:rPr>
                        <a:t>15060</a:t>
                      </a:r>
                      <a:endParaRPr lang="es-CR" sz="1100" b="1" dirty="0">
                        <a:solidFill>
                          <a:srgbClr val="2F549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44265662"/>
                  </a:ext>
                </a:extLst>
              </a:tr>
            </a:tbl>
          </a:graphicData>
        </a:graphic>
      </p:graphicFrame>
      <p:sp>
        <p:nvSpPr>
          <p:cNvPr id="5" name="Cerrar llave 4"/>
          <p:cNvSpPr/>
          <p:nvPr/>
        </p:nvSpPr>
        <p:spPr>
          <a:xfrm>
            <a:off x="7337709" y="2731550"/>
            <a:ext cx="1058779" cy="2971800"/>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R"/>
          </a:p>
        </p:txBody>
      </p:sp>
      <p:sp>
        <p:nvSpPr>
          <p:cNvPr id="6" name="CuadroTexto 5"/>
          <p:cNvSpPr txBox="1"/>
          <p:nvPr/>
        </p:nvSpPr>
        <p:spPr>
          <a:xfrm>
            <a:off x="8650922" y="2489340"/>
            <a:ext cx="2923457" cy="3416320"/>
          </a:xfrm>
          <a:prstGeom prst="rect">
            <a:avLst/>
          </a:prstGeom>
          <a:ln>
            <a:prstDash val="dash"/>
          </a:ln>
        </p:spPr>
        <p:style>
          <a:lnRef idx="2">
            <a:schemeClr val="accent3"/>
          </a:lnRef>
          <a:fillRef idx="1">
            <a:schemeClr val="lt1"/>
          </a:fillRef>
          <a:effectRef idx="0">
            <a:schemeClr val="accent3"/>
          </a:effectRef>
          <a:fontRef idx="minor">
            <a:schemeClr val="dk1"/>
          </a:fontRef>
        </p:style>
        <p:txBody>
          <a:bodyPr wrap="square" rtlCol="0">
            <a:spAutoFit/>
          </a:bodyPr>
          <a:lstStyle/>
          <a:p>
            <a:pPr marL="285750" indent="-285750" algn="just">
              <a:buFont typeface="Arial" panose="020B0604020202020204" pitchFamily="34" charset="0"/>
              <a:buChar char="•"/>
            </a:pPr>
            <a:r>
              <a:rPr lang="es-ES" i="1" dirty="0" smtClean="0"/>
              <a:t>“Hubo </a:t>
            </a:r>
            <a:r>
              <a:rPr lang="es-ES" i="1" dirty="0"/>
              <a:t>un aumento significativo este semestre por cuanto se realizó durante el mes de mayo la campaña divulgativa de las colecciones de Historia </a:t>
            </a:r>
            <a:r>
              <a:rPr lang="es-ES" i="1" dirty="0" smtClean="0"/>
              <a:t>Natural.”</a:t>
            </a:r>
          </a:p>
          <a:p>
            <a:pPr marL="285750" indent="-285750" algn="just">
              <a:buFont typeface="Arial" panose="020B0604020202020204" pitchFamily="34" charset="0"/>
              <a:buChar char="•"/>
            </a:pPr>
            <a:endParaRPr lang="es-ES" i="1" dirty="0" smtClean="0"/>
          </a:p>
          <a:p>
            <a:pPr marL="285750" indent="-285750" algn="just">
              <a:buFont typeface="Arial" panose="020B0604020202020204" pitchFamily="34" charset="0"/>
              <a:buChar char="•"/>
            </a:pPr>
            <a:r>
              <a:rPr lang="es-ES" i="1" dirty="0" smtClean="0"/>
              <a:t>“Así mismo, se utilizo Instagram como nueva red social y el canal de YouTube.”</a:t>
            </a:r>
            <a:endParaRPr lang="es-CR" i="1" dirty="0"/>
          </a:p>
        </p:txBody>
      </p:sp>
    </p:spTree>
    <p:extLst>
      <p:ext uri="{BB962C8B-B14F-4D97-AF65-F5344CB8AC3E}">
        <p14:creationId xmlns:p14="http://schemas.microsoft.com/office/powerpoint/2010/main" val="30023444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AVANCES OBTENIDOS</a:t>
            </a:r>
            <a:br>
              <a:rPr lang="es-CR" dirty="0" smtClean="0"/>
            </a:br>
            <a:r>
              <a:rPr lang="es-CR" dirty="0" smtClean="0"/>
              <a:t>PRIMER SEMESTRE 2019</a:t>
            </a:r>
            <a:endParaRPr lang="es-CR" dirty="0"/>
          </a:p>
        </p:txBody>
      </p:sp>
      <p:sp>
        <p:nvSpPr>
          <p:cNvPr id="3" name="Marcador de contenido 2"/>
          <p:cNvSpPr>
            <a:spLocks noGrp="1"/>
          </p:cNvSpPr>
          <p:nvPr>
            <p:ph idx="1"/>
          </p:nvPr>
        </p:nvSpPr>
        <p:spPr/>
        <p:txBody>
          <a:bodyPr>
            <a:normAutofit/>
          </a:bodyPr>
          <a:lstStyle/>
          <a:p>
            <a:r>
              <a:rPr lang="es-CR" b="1" dirty="0" smtClean="0">
                <a:solidFill>
                  <a:schemeClr val="tx1">
                    <a:lumMod val="95000"/>
                    <a:lumOff val="5000"/>
                  </a:schemeClr>
                </a:solidFill>
              </a:rPr>
              <a:t>Indicador número 6. </a:t>
            </a:r>
            <a:r>
              <a:rPr lang="es-ES" b="1" dirty="0">
                <a:solidFill>
                  <a:schemeClr val="tx1">
                    <a:lumMod val="95000"/>
                    <a:lumOff val="5000"/>
                  </a:schemeClr>
                </a:solidFill>
              </a:rPr>
              <a:t>Porcentaje de ejemplares nuevos de las colecciones de Historia Natural expuestos al público </a:t>
            </a:r>
            <a:r>
              <a:rPr lang="es-ES" b="1" dirty="0" smtClean="0">
                <a:solidFill>
                  <a:schemeClr val="tx1">
                    <a:lumMod val="95000"/>
                    <a:lumOff val="5000"/>
                  </a:schemeClr>
                </a:solidFill>
              </a:rPr>
              <a:t>anualmente</a:t>
            </a:r>
            <a:endParaRPr lang="es-CR" b="1" dirty="0" smtClean="0">
              <a:solidFill>
                <a:schemeClr val="tx1">
                  <a:lumMod val="95000"/>
                  <a:lumOff val="5000"/>
                </a:schemeClr>
              </a:solidFill>
            </a:endParaRPr>
          </a:p>
          <a:p>
            <a:pPr>
              <a:buFont typeface="Wingdings" panose="05000000000000000000" pitchFamily="2" charset="2"/>
              <a:buChar char="v"/>
            </a:pPr>
            <a:r>
              <a:rPr lang="es-ES" sz="1800" dirty="0"/>
              <a:t>En total se han exhibido </a:t>
            </a:r>
            <a:r>
              <a:rPr lang="es-ES" sz="1800" b="1" dirty="0"/>
              <a:t>28 ejemplares nuevos </a:t>
            </a:r>
            <a:r>
              <a:rPr lang="es-ES" sz="1800" dirty="0"/>
              <a:t>en las colecciones de Historia Natural (14 plantas, 14 fauna</a:t>
            </a:r>
            <a:r>
              <a:rPr lang="es-ES" sz="1800" dirty="0" smtClean="0"/>
              <a:t>): </a:t>
            </a:r>
          </a:p>
          <a:p>
            <a:pPr>
              <a:buFont typeface="Wingdings" panose="05000000000000000000" pitchFamily="2" charset="2"/>
              <a:buChar char="v"/>
            </a:pPr>
            <a:endParaRPr lang="es-ES" sz="1800" dirty="0" smtClean="0"/>
          </a:p>
          <a:p>
            <a:pPr marL="0" indent="0" algn="r">
              <a:buNone/>
            </a:pPr>
            <a:endParaRPr lang="es-CR" sz="1800" dirty="0"/>
          </a:p>
        </p:txBody>
      </p:sp>
      <p:graphicFrame>
        <p:nvGraphicFramePr>
          <p:cNvPr id="8" name="Tabla 7"/>
          <p:cNvGraphicFramePr>
            <a:graphicFrameLocks noGrp="1"/>
          </p:cNvGraphicFramePr>
          <p:nvPr>
            <p:extLst>
              <p:ext uri="{D42A27DB-BD31-4B8C-83A1-F6EECF244321}">
                <p14:modId xmlns:p14="http://schemas.microsoft.com/office/powerpoint/2010/main" val="2690717345"/>
              </p:ext>
            </p:extLst>
          </p:nvPr>
        </p:nvGraphicFramePr>
        <p:xfrm>
          <a:off x="2212472" y="2993635"/>
          <a:ext cx="8390678" cy="3131928"/>
        </p:xfrm>
        <a:graphic>
          <a:graphicData uri="http://schemas.openxmlformats.org/drawingml/2006/table">
            <a:tbl>
              <a:tblPr firstRow="1" bandRow="1">
                <a:tableStyleId>{5C22544A-7EE6-4342-B048-85BDC9FD1C3A}</a:tableStyleId>
              </a:tblPr>
              <a:tblGrid>
                <a:gridCol w="4195339">
                  <a:extLst>
                    <a:ext uri="{9D8B030D-6E8A-4147-A177-3AD203B41FA5}">
                      <a16:colId xmlns:a16="http://schemas.microsoft.com/office/drawing/2014/main" val="3029196605"/>
                    </a:ext>
                  </a:extLst>
                </a:gridCol>
                <a:gridCol w="4195339">
                  <a:extLst>
                    <a:ext uri="{9D8B030D-6E8A-4147-A177-3AD203B41FA5}">
                      <a16:colId xmlns:a16="http://schemas.microsoft.com/office/drawing/2014/main" val="2528493085"/>
                    </a:ext>
                  </a:extLst>
                </a:gridCol>
              </a:tblGrid>
              <a:tr h="434448">
                <a:tc>
                  <a:txBody>
                    <a:bodyPr/>
                    <a:lstStyle/>
                    <a:p>
                      <a:pPr algn="ctr"/>
                      <a:r>
                        <a:rPr lang="es-ES" sz="1100" dirty="0" smtClean="0"/>
                        <a:t>Dentro de la exhibición de Historia Natural “Espantos Animales, el origen de las leyendas”.</a:t>
                      </a:r>
                      <a:endParaRPr lang="es-CR" sz="1100" dirty="0"/>
                    </a:p>
                  </a:txBody>
                  <a:tcPr/>
                </a:tc>
                <a:tc>
                  <a:txBody>
                    <a:bodyPr/>
                    <a:lstStyle/>
                    <a:p>
                      <a:pPr algn="ctr"/>
                      <a:r>
                        <a:rPr lang="es-ES" sz="1100" dirty="0" smtClean="0"/>
                        <a:t>Dentro de la exhibición de Historia Natural “Tesoros del Herbario: ejemplares tipo”.</a:t>
                      </a:r>
                      <a:endParaRPr lang="es-CR" sz="1100" dirty="0"/>
                    </a:p>
                  </a:txBody>
                  <a:tcPr/>
                </a:tc>
                <a:extLst>
                  <a:ext uri="{0D108BD9-81ED-4DB2-BD59-A6C34878D82A}">
                    <a16:rowId xmlns:a16="http://schemas.microsoft.com/office/drawing/2014/main" val="3151498438"/>
                  </a:ext>
                </a:extLst>
              </a:tr>
              <a:tr h="2549386">
                <a:tc>
                  <a:txBody>
                    <a:bodyPr/>
                    <a:lstStyle/>
                    <a:p>
                      <a:pPr marL="342900" indent="-342900">
                        <a:buFont typeface="+mj-lt"/>
                        <a:buAutoNum type="arabicPeriod"/>
                      </a:pPr>
                      <a:r>
                        <a:rPr lang="es-CR" sz="900" b="0" dirty="0" smtClean="0"/>
                        <a:t>Cocodrilo (Crocodylus acutus) disecado</a:t>
                      </a:r>
                    </a:p>
                    <a:p>
                      <a:pPr marL="342900" indent="-342900">
                        <a:buFont typeface="+mj-lt"/>
                        <a:buAutoNum type="arabicPeriod"/>
                      </a:pPr>
                      <a:r>
                        <a:rPr lang="es-CR" sz="900" b="0" dirty="0" smtClean="0"/>
                        <a:t>Jaguar (Panthera onca) hembra disecado</a:t>
                      </a:r>
                    </a:p>
                    <a:p>
                      <a:pPr marL="342900" indent="-342900">
                        <a:buFont typeface="+mj-lt"/>
                        <a:buAutoNum type="arabicPeriod"/>
                      </a:pPr>
                      <a:r>
                        <a:rPr lang="es-CR" sz="900" b="0" dirty="0" smtClean="0"/>
                        <a:t>Caparazón de armadillo (Dasypus novemcinctus)</a:t>
                      </a:r>
                    </a:p>
                    <a:p>
                      <a:pPr marL="342900" indent="-342900">
                        <a:buFont typeface="+mj-lt"/>
                        <a:buAutoNum type="arabicPeriod"/>
                      </a:pPr>
                      <a:r>
                        <a:rPr lang="es-CR" sz="900" b="0" dirty="0" smtClean="0"/>
                        <a:t>Cráneo de danta (Tapirus bairdii)</a:t>
                      </a:r>
                    </a:p>
                    <a:p>
                      <a:pPr marL="342900" indent="-342900">
                        <a:buFont typeface="+mj-lt"/>
                        <a:buAutoNum type="arabicPeriod"/>
                      </a:pPr>
                      <a:r>
                        <a:rPr lang="es-CR" sz="900" b="0" dirty="0" smtClean="0"/>
                        <a:t>Cráneo de manatí (Trichechus manatus)</a:t>
                      </a:r>
                    </a:p>
                    <a:p>
                      <a:pPr marL="342900" indent="-342900">
                        <a:buFont typeface="+mj-lt"/>
                        <a:buAutoNum type="arabicPeriod"/>
                      </a:pPr>
                      <a:r>
                        <a:rPr lang="es-CR" sz="900" b="0" dirty="0" smtClean="0"/>
                        <a:t>Cráneo de caballo</a:t>
                      </a:r>
                    </a:p>
                    <a:p>
                      <a:pPr marL="342900" indent="-342900">
                        <a:buFont typeface="+mj-lt"/>
                        <a:buAutoNum type="arabicPeriod"/>
                      </a:pPr>
                      <a:r>
                        <a:rPr lang="es-CR" sz="900" b="0" dirty="0" smtClean="0"/>
                        <a:t>Venado (Odocoileus virginianus) hembra disecado</a:t>
                      </a:r>
                    </a:p>
                    <a:p>
                      <a:pPr marL="342900" indent="-342900">
                        <a:buFont typeface="+mj-lt"/>
                        <a:buAutoNum type="arabicPeriod"/>
                      </a:pPr>
                      <a:r>
                        <a:rPr lang="es-CR" sz="900" b="0" dirty="0" smtClean="0"/>
                        <a:t>Nido de oropéndola con ave disecada (Psarocolius montezuma)</a:t>
                      </a:r>
                    </a:p>
                    <a:p>
                      <a:pPr marL="342900" indent="-342900">
                        <a:buFont typeface="+mj-lt"/>
                        <a:buAutoNum type="arabicPeriod"/>
                      </a:pPr>
                      <a:r>
                        <a:rPr lang="es-CR" sz="900" b="0" dirty="0" smtClean="0"/>
                        <a:t>Búho de anteojos u oropopo (Pulsatrix perspicillata) disecado</a:t>
                      </a:r>
                    </a:p>
                    <a:p>
                      <a:pPr marL="342900" indent="-342900">
                        <a:buFont typeface="+mj-lt"/>
                        <a:buAutoNum type="arabicPeriod"/>
                      </a:pPr>
                      <a:r>
                        <a:rPr lang="es-CR" sz="900" b="0" dirty="0" smtClean="0"/>
                        <a:t>Lechuza de campanario (Tyto alba) disecada en vuelo</a:t>
                      </a:r>
                    </a:p>
                    <a:p>
                      <a:pPr marL="342900" indent="-342900">
                        <a:buFont typeface="+mj-lt"/>
                        <a:buAutoNum type="arabicPeriod"/>
                      </a:pPr>
                      <a:r>
                        <a:rPr lang="es-CR" sz="900" b="0" dirty="0" smtClean="0"/>
                        <a:t>Puma (Puma concolor) disecado</a:t>
                      </a:r>
                    </a:p>
                    <a:p>
                      <a:pPr marL="342900" indent="-342900">
                        <a:buFont typeface="+mj-lt"/>
                        <a:buAutoNum type="arabicPeriod"/>
                      </a:pPr>
                      <a:r>
                        <a:rPr lang="es-CR" sz="900" b="0" dirty="0" smtClean="0"/>
                        <a:t>Serpiente terciopelo (Bothrops asper) disecada</a:t>
                      </a:r>
                    </a:p>
                    <a:p>
                      <a:pPr marL="342900" indent="-342900">
                        <a:buFont typeface="+mj-lt"/>
                        <a:buAutoNum type="arabicPeriod"/>
                      </a:pPr>
                      <a:r>
                        <a:rPr lang="es-CR" sz="900" b="0" dirty="0" smtClean="0"/>
                        <a:t>Cuyeo (Nyctidromus albicollis) disecado</a:t>
                      </a:r>
                    </a:p>
                    <a:p>
                      <a:pPr marL="342900" indent="-342900">
                        <a:buFont typeface="+mj-lt"/>
                        <a:buAutoNum type="arabicPeriod"/>
                      </a:pPr>
                      <a:r>
                        <a:rPr lang="es-CR" sz="900" b="0" dirty="0" smtClean="0"/>
                        <a:t>Murciélago (Pteronotus mesoamericanus) disecado en vuelo</a:t>
                      </a:r>
                    </a:p>
                    <a:p>
                      <a:endParaRPr lang="es-CR" sz="900" b="0" dirty="0"/>
                    </a:p>
                  </a:txBody>
                  <a:tcPr/>
                </a:tc>
                <a:tc>
                  <a:txBody>
                    <a:bodyPr/>
                    <a:lstStyle/>
                    <a:p>
                      <a:r>
                        <a:rPr lang="pt-BR" sz="900" b="1" dirty="0" smtClean="0"/>
                        <a:t>Hongos:</a:t>
                      </a:r>
                      <a:endParaRPr lang="pt-BR" sz="900" b="0" dirty="0" smtClean="0"/>
                    </a:p>
                    <a:p>
                      <a:pPr marL="228600" indent="-228600">
                        <a:buFont typeface="+mj-lt"/>
                        <a:buAutoNum type="arabicPeriod"/>
                      </a:pPr>
                      <a:r>
                        <a:rPr lang="pt-BR" sz="900" b="0" dirty="0" smtClean="0"/>
                        <a:t>Inonotus xanthoporus (CR 1544522)</a:t>
                      </a:r>
                    </a:p>
                    <a:p>
                      <a:pPr marL="228600" indent="-228600">
                        <a:buFont typeface="+mj-lt"/>
                        <a:buAutoNum type="arabicPeriod"/>
                      </a:pPr>
                      <a:r>
                        <a:rPr lang="pt-BR" sz="900" b="0" dirty="0" smtClean="0"/>
                        <a:t>Trametes cystidiata (CR 1544510)</a:t>
                      </a:r>
                    </a:p>
                    <a:p>
                      <a:pPr marL="0" indent="0">
                        <a:buFont typeface="+mj-lt"/>
                        <a:buNone/>
                      </a:pPr>
                      <a:endParaRPr lang="es-CR" sz="900" b="0" dirty="0" smtClean="0"/>
                    </a:p>
                    <a:p>
                      <a:r>
                        <a:rPr lang="pt-BR" sz="900" b="1" dirty="0" smtClean="0"/>
                        <a:t>Líquenes</a:t>
                      </a:r>
                      <a:endParaRPr lang="pt-BR" sz="900" b="0" dirty="0" smtClean="0"/>
                    </a:p>
                    <a:p>
                      <a:r>
                        <a:rPr lang="pt-BR" sz="900" b="0" dirty="0" smtClean="0"/>
                        <a:t>3.</a:t>
                      </a:r>
                      <a:r>
                        <a:rPr lang="pt-BR" sz="900" b="0" baseline="0" dirty="0" smtClean="0"/>
                        <a:t> </a:t>
                      </a:r>
                      <a:r>
                        <a:rPr lang="pt-BR" sz="900" b="0" dirty="0" smtClean="0"/>
                        <a:t>Arthonia cyanea var. cocosensis (CR 190760)</a:t>
                      </a:r>
                    </a:p>
                    <a:p>
                      <a:endParaRPr lang="pt-BR" sz="900" b="0" dirty="0" smtClean="0"/>
                    </a:p>
                    <a:p>
                      <a:r>
                        <a:rPr lang="pt-BR" sz="900" b="1" dirty="0" smtClean="0"/>
                        <a:t>Plantas</a:t>
                      </a:r>
                    </a:p>
                    <a:p>
                      <a:r>
                        <a:rPr lang="pt-BR" sz="900" b="0" dirty="0" smtClean="0"/>
                        <a:t>4.</a:t>
                      </a:r>
                      <a:r>
                        <a:rPr lang="pt-BR" sz="900" b="0" baseline="0" dirty="0" smtClean="0"/>
                        <a:t> </a:t>
                      </a:r>
                      <a:r>
                        <a:rPr lang="pt-BR" sz="900" b="0" dirty="0" smtClean="0"/>
                        <a:t>Blakea costaricensis (CR 160934)</a:t>
                      </a:r>
                    </a:p>
                    <a:p>
                      <a:pPr marL="0" indent="0">
                        <a:buFont typeface="+mj-lt"/>
                        <a:buNone/>
                      </a:pPr>
                      <a:r>
                        <a:rPr lang="pt-BR" sz="900" b="0" dirty="0" smtClean="0"/>
                        <a:t>5.</a:t>
                      </a:r>
                      <a:r>
                        <a:rPr lang="pt-BR" sz="900" b="0" baseline="0" dirty="0" smtClean="0"/>
                        <a:t> </a:t>
                      </a:r>
                      <a:r>
                        <a:rPr lang="pt-BR" sz="900" b="0" dirty="0" smtClean="0"/>
                        <a:t>Hedyosmum brenesii (CR 18885)</a:t>
                      </a:r>
                    </a:p>
                    <a:p>
                      <a:pPr marL="0" indent="0">
                        <a:buFont typeface="+mj-lt"/>
                        <a:buNone/>
                      </a:pPr>
                      <a:r>
                        <a:rPr lang="pt-BR" sz="900" b="0" dirty="0" smtClean="0"/>
                        <a:t>6. Hymenaea osanigraseminae (CR 159066)</a:t>
                      </a:r>
                    </a:p>
                    <a:p>
                      <a:pPr marL="0" indent="0">
                        <a:buFont typeface="+mj-lt"/>
                        <a:buNone/>
                      </a:pPr>
                      <a:r>
                        <a:rPr lang="pt-BR" sz="900" b="0" dirty="0" smtClean="0"/>
                        <a:t>7.</a:t>
                      </a:r>
                      <a:r>
                        <a:rPr lang="pt-BR" sz="900" b="0" baseline="0" dirty="0" smtClean="0"/>
                        <a:t> </a:t>
                      </a:r>
                      <a:r>
                        <a:rPr lang="pt-BR" sz="900" b="0" dirty="0" err="1" smtClean="0"/>
                        <a:t>Justicia</a:t>
                      </a:r>
                      <a:r>
                        <a:rPr lang="pt-BR" sz="900" b="0" dirty="0" smtClean="0"/>
                        <a:t> pittieri (CR 8642)</a:t>
                      </a:r>
                    </a:p>
                    <a:p>
                      <a:pPr marL="0" indent="0">
                        <a:buFont typeface="+mj-lt"/>
                        <a:buNone/>
                      </a:pPr>
                      <a:r>
                        <a:rPr lang="pt-BR" sz="900" b="0" dirty="0" smtClean="0"/>
                        <a:t>8.</a:t>
                      </a:r>
                      <a:r>
                        <a:rPr lang="pt-BR" sz="900" b="0" baseline="0" dirty="0" smtClean="0"/>
                        <a:t> </a:t>
                      </a:r>
                      <a:r>
                        <a:rPr lang="pt-BR" sz="900" b="0" dirty="0" smtClean="0"/>
                        <a:t>Mortoniodendron apetalum (CR 1600067)</a:t>
                      </a:r>
                    </a:p>
                    <a:p>
                      <a:pPr marL="0" indent="0">
                        <a:buFont typeface="+mj-lt"/>
                        <a:buNone/>
                      </a:pPr>
                      <a:r>
                        <a:rPr lang="pt-BR" sz="900" b="0" dirty="0" smtClean="0"/>
                        <a:t>9.</a:t>
                      </a:r>
                      <a:r>
                        <a:rPr lang="pt-BR" sz="900" b="0" baseline="0" dirty="0" smtClean="0"/>
                        <a:t> </a:t>
                      </a:r>
                      <a:r>
                        <a:rPr lang="pt-BR" sz="900" b="0" dirty="0" smtClean="0"/>
                        <a:t>Tachia blancoi (CR 281644)</a:t>
                      </a:r>
                    </a:p>
                    <a:p>
                      <a:pPr marL="0" indent="0">
                        <a:buFont typeface="+mj-lt"/>
                        <a:buNone/>
                      </a:pPr>
                      <a:r>
                        <a:rPr lang="pt-BR" sz="900" b="0" dirty="0" smtClean="0"/>
                        <a:t>10.</a:t>
                      </a:r>
                      <a:r>
                        <a:rPr lang="pt-BR" sz="900" b="0" baseline="0" dirty="0" smtClean="0"/>
                        <a:t> </a:t>
                      </a:r>
                      <a:r>
                        <a:rPr lang="pt-BR" sz="900" b="0" dirty="0" smtClean="0"/>
                        <a:t>Myriocarpa longipes (CR 53846)</a:t>
                      </a:r>
                    </a:p>
                    <a:p>
                      <a:pPr marL="0" indent="0">
                        <a:buFont typeface="+mj-lt"/>
                        <a:buNone/>
                      </a:pPr>
                      <a:r>
                        <a:rPr lang="pt-BR" sz="900" b="0" dirty="0" smtClean="0"/>
                        <a:t>11.</a:t>
                      </a:r>
                      <a:r>
                        <a:rPr lang="pt-BR" sz="900" b="0" baseline="0" dirty="0" smtClean="0"/>
                        <a:t> </a:t>
                      </a:r>
                      <a:r>
                        <a:rPr lang="pt-BR" sz="900" b="0" dirty="0" smtClean="0"/>
                        <a:t>Nyssa talamancana (CR 147910)</a:t>
                      </a:r>
                    </a:p>
                    <a:p>
                      <a:pPr marL="0" indent="0">
                        <a:buFont typeface="+mj-lt"/>
                        <a:buNone/>
                      </a:pPr>
                      <a:r>
                        <a:rPr lang="pt-BR" sz="900" b="0" dirty="0" smtClean="0"/>
                        <a:t>12.</a:t>
                      </a:r>
                      <a:r>
                        <a:rPr lang="pt-BR" sz="900" b="0" baseline="0" dirty="0" smtClean="0"/>
                        <a:t> </a:t>
                      </a:r>
                      <a:r>
                        <a:rPr lang="pt-BR" sz="900" b="0" dirty="0" smtClean="0"/>
                        <a:t>Ticodendron incognitum (CR 125642)</a:t>
                      </a:r>
                    </a:p>
                    <a:p>
                      <a:pPr marL="0" indent="0">
                        <a:buFont typeface="+mj-lt"/>
                        <a:buNone/>
                      </a:pPr>
                      <a:r>
                        <a:rPr lang="pt-BR" sz="900" b="0" dirty="0" smtClean="0"/>
                        <a:t>13.</a:t>
                      </a:r>
                      <a:r>
                        <a:rPr lang="pt-BR" sz="900" b="0" baseline="0" dirty="0" smtClean="0"/>
                        <a:t> </a:t>
                      </a:r>
                      <a:r>
                        <a:rPr lang="pt-BR" sz="900" b="0" dirty="0" smtClean="0"/>
                        <a:t>Vanilla karen-christianae (CR 296367)</a:t>
                      </a:r>
                    </a:p>
                    <a:p>
                      <a:pPr marL="0" indent="0">
                        <a:buFont typeface="+mj-lt"/>
                        <a:buNone/>
                      </a:pPr>
                      <a:r>
                        <a:rPr lang="pt-BR" sz="900" b="0" dirty="0" smtClean="0"/>
                        <a:t>14.</a:t>
                      </a:r>
                      <a:r>
                        <a:rPr lang="pt-BR" sz="900" b="0" baseline="0" dirty="0" smtClean="0"/>
                        <a:t> </a:t>
                      </a:r>
                      <a:r>
                        <a:rPr lang="pt-BR" sz="900" b="0" dirty="0" err="1" smtClean="0"/>
                        <a:t>Zea</a:t>
                      </a:r>
                      <a:r>
                        <a:rPr lang="pt-BR" sz="900" b="0" dirty="0" smtClean="0"/>
                        <a:t> </a:t>
                      </a:r>
                      <a:r>
                        <a:rPr lang="pt-BR" sz="900" b="0" dirty="0" err="1" smtClean="0"/>
                        <a:t>vespertilio</a:t>
                      </a:r>
                      <a:r>
                        <a:rPr lang="pt-BR" sz="900" b="0" dirty="0" smtClean="0"/>
                        <a:t> (CR 277249)</a:t>
                      </a:r>
                    </a:p>
                  </a:txBody>
                  <a:tcPr/>
                </a:tc>
                <a:extLst>
                  <a:ext uri="{0D108BD9-81ED-4DB2-BD59-A6C34878D82A}">
                    <a16:rowId xmlns:a16="http://schemas.microsoft.com/office/drawing/2014/main" val="3966430055"/>
                  </a:ext>
                </a:extLst>
              </a:tr>
            </a:tbl>
          </a:graphicData>
        </a:graphic>
      </p:graphicFrame>
    </p:spTree>
    <p:extLst>
      <p:ext uri="{BB962C8B-B14F-4D97-AF65-F5344CB8AC3E}">
        <p14:creationId xmlns:p14="http://schemas.microsoft.com/office/powerpoint/2010/main" val="16253096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AVANCES OBTENIDOS</a:t>
            </a:r>
            <a:br>
              <a:rPr lang="es-CR" dirty="0" smtClean="0"/>
            </a:br>
            <a:r>
              <a:rPr lang="es-CR" dirty="0" smtClean="0"/>
              <a:t>PRIMER SEMESTRE 2019</a:t>
            </a:r>
            <a:endParaRPr lang="es-CR" dirty="0"/>
          </a:p>
        </p:txBody>
      </p:sp>
      <p:sp>
        <p:nvSpPr>
          <p:cNvPr id="3" name="Marcador de contenido 2"/>
          <p:cNvSpPr>
            <a:spLocks noGrp="1"/>
          </p:cNvSpPr>
          <p:nvPr>
            <p:ph idx="1"/>
          </p:nvPr>
        </p:nvSpPr>
        <p:spPr/>
        <p:txBody>
          <a:bodyPr>
            <a:normAutofit/>
          </a:bodyPr>
          <a:lstStyle/>
          <a:p>
            <a:r>
              <a:rPr lang="es-CR" b="1" dirty="0" smtClean="0">
                <a:solidFill>
                  <a:schemeClr val="tx1">
                    <a:lumMod val="95000"/>
                    <a:lumOff val="5000"/>
                  </a:schemeClr>
                </a:solidFill>
              </a:rPr>
              <a:t>Indicador número 7. Porcentaje </a:t>
            </a:r>
            <a:r>
              <a:rPr lang="es-CR" b="1" dirty="0">
                <a:solidFill>
                  <a:schemeClr val="tx1">
                    <a:lumMod val="95000"/>
                    <a:lumOff val="5000"/>
                  </a:schemeClr>
                </a:solidFill>
              </a:rPr>
              <a:t>de acciones desarrolladas para la conservación de la biodiversidad, mitigación y prevención de diversos impactos en el patrimonio arqueológico, así como la investigación del patrimonio cultural y natural. </a:t>
            </a:r>
          </a:p>
          <a:p>
            <a:pPr marL="0" indent="0">
              <a:buNone/>
            </a:pPr>
            <a:r>
              <a:rPr lang="es-ES" sz="1800" dirty="0" smtClean="0"/>
              <a:t>Participación de Historia </a:t>
            </a:r>
            <a:r>
              <a:rPr lang="es-ES" sz="1800" dirty="0"/>
              <a:t>Natural, Protección del Patrimonio Cultural y Departamento de Antropología e Historia. </a:t>
            </a:r>
          </a:p>
          <a:p>
            <a:pPr algn="ctr">
              <a:buFont typeface="Wingdings" panose="05000000000000000000" pitchFamily="2" charset="2"/>
              <a:buChar char="v"/>
            </a:pPr>
            <a:r>
              <a:rPr lang="es-ES" sz="1800" b="1" dirty="0" smtClean="0">
                <a:solidFill>
                  <a:schemeClr val="tx1">
                    <a:lumMod val="95000"/>
                    <a:lumOff val="5000"/>
                  </a:schemeClr>
                </a:solidFill>
              </a:rPr>
              <a:t>DEPARTAMENTO DE HISTORIA NATURAL </a:t>
            </a:r>
          </a:p>
          <a:p>
            <a:pPr marL="0" indent="0">
              <a:buNone/>
            </a:pPr>
            <a:r>
              <a:rPr lang="es-ES" sz="1800" dirty="0" smtClean="0"/>
              <a:t>Se </a:t>
            </a:r>
            <a:r>
              <a:rPr lang="es-ES" sz="1800" dirty="0"/>
              <a:t>ha realizado tres giras de campo para la generación del inventario y caracterización del ecosistema de robledal</a:t>
            </a:r>
            <a:r>
              <a:rPr lang="es-ES" sz="1800" dirty="0" smtClean="0"/>
              <a:t>.</a:t>
            </a:r>
          </a:p>
          <a:p>
            <a:pPr marL="0" indent="0" algn="r">
              <a:buNone/>
            </a:pPr>
            <a:endParaRPr lang="es-CR" sz="1800" dirty="0"/>
          </a:p>
        </p:txBody>
      </p:sp>
    </p:spTree>
    <p:extLst>
      <p:ext uri="{BB962C8B-B14F-4D97-AF65-F5344CB8AC3E}">
        <p14:creationId xmlns:p14="http://schemas.microsoft.com/office/powerpoint/2010/main" val="3604755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CONTENIDO DEL DOCUMENTO </a:t>
            </a:r>
            <a:endParaRPr lang="es-CR" dirty="0"/>
          </a:p>
        </p:txBody>
      </p:sp>
      <p:sp>
        <p:nvSpPr>
          <p:cNvPr id="3" name="Marcador de contenido 2"/>
          <p:cNvSpPr>
            <a:spLocks noGrp="1"/>
          </p:cNvSpPr>
          <p:nvPr>
            <p:ph idx="1"/>
          </p:nvPr>
        </p:nvSpPr>
        <p:spPr/>
        <p:txBody>
          <a:bodyPr>
            <a:normAutofit fontScale="92500" lnSpcReduction="10000"/>
          </a:bodyPr>
          <a:lstStyle/>
          <a:p>
            <a:pPr algn="just">
              <a:buFont typeface="Wingdings" panose="05000000000000000000" pitchFamily="2" charset="2"/>
              <a:buChar char="v"/>
            </a:pPr>
            <a:r>
              <a:rPr lang="es-CR" b="1" dirty="0" smtClean="0"/>
              <a:t>Aspectos Generales: </a:t>
            </a:r>
            <a:r>
              <a:rPr lang="es-CR" dirty="0" smtClean="0"/>
              <a:t>Misión, Visión, Base Legal, Estructura Organizacional. </a:t>
            </a:r>
          </a:p>
          <a:p>
            <a:pPr algn="just">
              <a:buFont typeface="Wingdings" panose="05000000000000000000" pitchFamily="2" charset="2"/>
              <a:buChar char="v"/>
            </a:pPr>
            <a:r>
              <a:rPr lang="es-CR" b="1" dirty="0"/>
              <a:t>Acciones estratégicas del Plan Nacional de </a:t>
            </a:r>
            <a:r>
              <a:rPr lang="es-CR" b="1" dirty="0" smtClean="0"/>
              <a:t>Desarrollo: </a:t>
            </a:r>
            <a:r>
              <a:rPr lang="es-CR" dirty="0" smtClean="0"/>
              <a:t>Programa </a:t>
            </a:r>
            <a:r>
              <a:rPr lang="es-CR" dirty="0"/>
              <a:t>de gestión integral de destinos </a:t>
            </a:r>
            <a:r>
              <a:rPr lang="es-CR" dirty="0" smtClean="0"/>
              <a:t>turísticos: </a:t>
            </a:r>
          </a:p>
          <a:p>
            <a:pPr marL="1494310" lvl="6" indent="-285750" algn="just">
              <a:buFont typeface="Arial" panose="020B0604020202020204" pitchFamily="34" charset="0"/>
              <a:buChar char="•"/>
            </a:pPr>
            <a:r>
              <a:rPr lang="es-ES" dirty="0" smtClean="0"/>
              <a:t>Interpretación </a:t>
            </a:r>
            <a:r>
              <a:rPr lang="es-ES" dirty="0"/>
              <a:t>Museológica Guayabo	</a:t>
            </a:r>
          </a:p>
          <a:p>
            <a:pPr marL="1494310" lvl="6" indent="-285750" algn="just">
              <a:buFont typeface="Arial" panose="020B0604020202020204" pitchFamily="34" charset="0"/>
              <a:buChar char="•"/>
            </a:pPr>
            <a:r>
              <a:rPr lang="es-ES" dirty="0" smtClean="0"/>
              <a:t>Musealización </a:t>
            </a:r>
            <a:r>
              <a:rPr lang="es-ES" dirty="0"/>
              <a:t>de 3 sitios (Grijalba, el Silencio y Batambal)	</a:t>
            </a:r>
          </a:p>
          <a:p>
            <a:pPr marL="1494310" lvl="6" indent="-285750" algn="just">
              <a:buFont typeface="Arial" panose="020B0604020202020204" pitchFamily="34" charset="0"/>
              <a:buChar char="•"/>
            </a:pPr>
            <a:r>
              <a:rPr lang="es-ES" dirty="0" smtClean="0"/>
              <a:t>Proceso </a:t>
            </a:r>
            <a:r>
              <a:rPr lang="es-ES" dirty="0"/>
              <a:t>de acompañamiento San Vicente 		</a:t>
            </a:r>
          </a:p>
          <a:p>
            <a:pPr marL="1494310" lvl="6" indent="-285750" algn="just">
              <a:buFont typeface="Arial" panose="020B0604020202020204" pitchFamily="34" charset="0"/>
              <a:buChar char="•"/>
            </a:pPr>
            <a:r>
              <a:rPr lang="es-ES" dirty="0" smtClean="0"/>
              <a:t>Proceso </a:t>
            </a:r>
            <a:r>
              <a:rPr lang="es-ES" dirty="0"/>
              <a:t>de acompañamiento Boca Gallardo		</a:t>
            </a:r>
          </a:p>
          <a:p>
            <a:pPr marL="1494310" lvl="6" indent="-285750" algn="just">
              <a:buFont typeface="Arial" panose="020B0604020202020204" pitchFamily="34" charset="0"/>
              <a:buChar char="•"/>
            </a:pPr>
            <a:r>
              <a:rPr lang="es-ES" dirty="0" smtClean="0"/>
              <a:t>Proceso </a:t>
            </a:r>
            <a:r>
              <a:rPr lang="es-ES" dirty="0"/>
              <a:t>de acompañamiento Guayabo		</a:t>
            </a:r>
          </a:p>
          <a:p>
            <a:pPr marL="1494310" lvl="6" indent="-285750" algn="just">
              <a:buFont typeface="Arial" panose="020B0604020202020204" pitchFamily="34" charset="0"/>
              <a:buChar char="•"/>
            </a:pPr>
            <a:r>
              <a:rPr lang="es-ES" dirty="0" smtClean="0"/>
              <a:t>Proceso </a:t>
            </a:r>
            <a:r>
              <a:rPr lang="es-ES" dirty="0"/>
              <a:t>de acompañamiento Boruca		</a:t>
            </a:r>
          </a:p>
          <a:p>
            <a:pPr marL="1494310" lvl="6" indent="-285750" algn="just">
              <a:buFont typeface="Arial" panose="020B0604020202020204" pitchFamily="34" charset="0"/>
              <a:buChar char="•"/>
            </a:pPr>
            <a:r>
              <a:rPr lang="es-ES" dirty="0" smtClean="0"/>
              <a:t>Proceso </a:t>
            </a:r>
            <a:r>
              <a:rPr lang="es-ES" dirty="0"/>
              <a:t>de acompañamiento Curré		</a:t>
            </a:r>
          </a:p>
          <a:p>
            <a:pPr marL="1494310" lvl="6" indent="-285750" algn="just">
              <a:buFont typeface="Arial" panose="020B0604020202020204" pitchFamily="34" charset="0"/>
              <a:buChar char="•"/>
            </a:pPr>
            <a:r>
              <a:rPr lang="es-ES" dirty="0" smtClean="0"/>
              <a:t>Proceso </a:t>
            </a:r>
            <a:r>
              <a:rPr lang="es-ES" dirty="0"/>
              <a:t>de acompañamiento Venecia 		</a:t>
            </a:r>
          </a:p>
          <a:p>
            <a:pPr marL="1494310" lvl="6" indent="-285750" algn="just">
              <a:buFont typeface="Arial" panose="020B0604020202020204" pitchFamily="34" charset="0"/>
              <a:buChar char="•"/>
            </a:pPr>
            <a:r>
              <a:rPr lang="es-ES" dirty="0" smtClean="0"/>
              <a:t>Proceso </a:t>
            </a:r>
            <a:r>
              <a:rPr lang="es-ES" dirty="0"/>
              <a:t>de acompañamiento </a:t>
            </a:r>
            <a:r>
              <a:rPr lang="es-ES" dirty="0" smtClean="0"/>
              <a:t>Maleku	</a:t>
            </a:r>
          </a:p>
          <a:p>
            <a:pPr algn="just">
              <a:buFont typeface="Wingdings" panose="05000000000000000000" pitchFamily="2" charset="2"/>
              <a:buChar char="v"/>
            </a:pPr>
            <a:r>
              <a:rPr lang="es-CR" b="1" dirty="0" smtClean="0"/>
              <a:t>Prioridades Institucionales </a:t>
            </a:r>
          </a:p>
          <a:p>
            <a:pPr algn="just">
              <a:buFont typeface="Wingdings" panose="05000000000000000000" pitchFamily="2" charset="2"/>
              <a:buChar char="v"/>
            </a:pPr>
            <a:r>
              <a:rPr lang="es-CR" b="1" dirty="0" smtClean="0"/>
              <a:t>Objetivos Estratégicos Institucionales </a:t>
            </a:r>
            <a:endParaRPr lang="es-CR" b="1" dirty="0" smtClean="0"/>
          </a:p>
          <a:p>
            <a:pPr algn="just">
              <a:buFont typeface="Wingdings" panose="05000000000000000000" pitchFamily="2" charset="2"/>
              <a:buChar char="v"/>
            </a:pPr>
            <a:endParaRPr lang="es-CR" dirty="0"/>
          </a:p>
          <a:p>
            <a:pPr marL="0" indent="0">
              <a:buNone/>
            </a:pPr>
            <a:endParaRPr lang="es-CR" dirty="0"/>
          </a:p>
        </p:txBody>
      </p:sp>
    </p:spTree>
    <p:extLst>
      <p:ext uri="{BB962C8B-B14F-4D97-AF65-F5344CB8AC3E}">
        <p14:creationId xmlns:p14="http://schemas.microsoft.com/office/powerpoint/2010/main" val="17967052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AVANCES OBTENIDOS</a:t>
            </a:r>
            <a:br>
              <a:rPr lang="es-CR" dirty="0" smtClean="0"/>
            </a:br>
            <a:r>
              <a:rPr lang="es-CR" dirty="0" smtClean="0"/>
              <a:t>PRIMER SEMESTRE 2019</a:t>
            </a:r>
            <a:endParaRPr lang="es-CR" dirty="0"/>
          </a:p>
        </p:txBody>
      </p:sp>
      <p:sp>
        <p:nvSpPr>
          <p:cNvPr id="3" name="Marcador de contenido 2"/>
          <p:cNvSpPr>
            <a:spLocks noGrp="1"/>
          </p:cNvSpPr>
          <p:nvPr>
            <p:ph idx="1"/>
          </p:nvPr>
        </p:nvSpPr>
        <p:spPr/>
        <p:txBody>
          <a:bodyPr>
            <a:noAutofit/>
          </a:bodyPr>
          <a:lstStyle/>
          <a:p>
            <a:pPr algn="ctr">
              <a:buFont typeface="Wingdings" panose="05000000000000000000" pitchFamily="2" charset="2"/>
              <a:buChar char="v"/>
            </a:pPr>
            <a:r>
              <a:rPr lang="es-ES" sz="1800" b="1" dirty="0" smtClean="0">
                <a:solidFill>
                  <a:schemeClr val="tx1">
                    <a:lumMod val="95000"/>
                    <a:lumOff val="5000"/>
                  </a:schemeClr>
                </a:solidFill>
              </a:rPr>
              <a:t>DEPARTAMENTO DE PROTECCIÓN DE PATRIMONIO CULTURAL </a:t>
            </a:r>
          </a:p>
          <a:p>
            <a:pPr marL="0" indent="0">
              <a:buNone/>
            </a:pPr>
            <a:r>
              <a:rPr lang="es-ES" sz="1800" dirty="0" smtClean="0">
                <a:solidFill>
                  <a:schemeClr val="tx1">
                    <a:lumMod val="95000"/>
                    <a:lumOff val="5000"/>
                  </a:schemeClr>
                </a:solidFill>
              </a:rPr>
              <a:t>5 Recepción </a:t>
            </a:r>
            <a:r>
              <a:rPr lang="es-ES" sz="1800" dirty="0">
                <a:solidFill>
                  <a:schemeClr val="tx1">
                    <a:lumMod val="95000"/>
                    <a:lumOff val="5000"/>
                  </a:schemeClr>
                </a:solidFill>
              </a:rPr>
              <a:t>y trámite de denuncias, e Inspecciones por </a:t>
            </a:r>
            <a:r>
              <a:rPr lang="es-ES" sz="1800" dirty="0" smtClean="0">
                <a:solidFill>
                  <a:schemeClr val="tx1">
                    <a:lumMod val="95000"/>
                    <a:lumOff val="5000"/>
                  </a:schemeClr>
                </a:solidFill>
              </a:rPr>
              <a:t>denuncias</a:t>
            </a:r>
          </a:p>
          <a:p>
            <a:pPr marL="0" indent="0">
              <a:buNone/>
            </a:pPr>
            <a:r>
              <a:rPr lang="es-ES" sz="1800" dirty="0">
                <a:solidFill>
                  <a:schemeClr val="tx1">
                    <a:lumMod val="95000"/>
                    <a:lumOff val="5000"/>
                  </a:schemeClr>
                </a:solidFill>
              </a:rPr>
              <a:t>6 decomisos </a:t>
            </a:r>
            <a:r>
              <a:rPr lang="es-ES" sz="1800" dirty="0" smtClean="0">
                <a:solidFill>
                  <a:schemeClr val="tx1">
                    <a:lumMod val="95000"/>
                    <a:lumOff val="5000"/>
                  </a:schemeClr>
                </a:solidFill>
              </a:rPr>
              <a:t>recibidos</a:t>
            </a:r>
          </a:p>
          <a:p>
            <a:pPr marL="0" indent="0">
              <a:buNone/>
            </a:pPr>
            <a:r>
              <a:rPr lang="es-ES" sz="1800" dirty="0" smtClean="0">
                <a:solidFill>
                  <a:schemeClr val="tx1">
                    <a:lumMod val="95000"/>
                    <a:lumOff val="5000"/>
                  </a:schemeClr>
                </a:solidFill>
              </a:rPr>
              <a:t>6 peritajes o informes </a:t>
            </a:r>
          </a:p>
          <a:p>
            <a:pPr marL="0" indent="0">
              <a:buNone/>
            </a:pPr>
            <a:r>
              <a:rPr lang="es-ES" sz="1800" dirty="0">
                <a:solidFill>
                  <a:schemeClr val="tx1">
                    <a:lumMod val="95000"/>
                    <a:lumOff val="5000"/>
                  </a:schemeClr>
                </a:solidFill>
              </a:rPr>
              <a:t>3 trámites de inspección y autorización de exportaciones de </a:t>
            </a:r>
            <a:r>
              <a:rPr lang="es-ES" sz="1800" dirty="0" smtClean="0">
                <a:solidFill>
                  <a:schemeClr val="tx1">
                    <a:lumMod val="95000"/>
                    <a:lumOff val="5000"/>
                  </a:schemeClr>
                </a:solidFill>
              </a:rPr>
              <a:t>reproducción</a:t>
            </a:r>
            <a:endParaRPr lang="es-ES" sz="1800" dirty="0">
              <a:solidFill>
                <a:schemeClr val="tx1">
                  <a:lumMod val="95000"/>
                  <a:lumOff val="5000"/>
                </a:schemeClr>
              </a:solidFill>
            </a:endParaRPr>
          </a:p>
          <a:p>
            <a:pPr marL="0" indent="0">
              <a:buNone/>
            </a:pPr>
            <a:r>
              <a:rPr lang="es-ES" sz="1800" dirty="0" smtClean="0">
                <a:solidFill>
                  <a:schemeClr val="tx1">
                    <a:lumMod val="95000"/>
                    <a:lumOff val="5000"/>
                  </a:schemeClr>
                </a:solidFill>
              </a:rPr>
              <a:t>52 recepción y trámite de expedientes </a:t>
            </a:r>
            <a:r>
              <a:rPr lang="es-ES" sz="1800" dirty="0">
                <a:solidFill>
                  <a:schemeClr val="tx1">
                    <a:lumMod val="95000"/>
                    <a:lumOff val="5000"/>
                  </a:schemeClr>
                </a:solidFill>
              </a:rPr>
              <a:t>de entradas que corresponden a: 1038 precolombinos, 3 fragmentos, 230 cajas de material precolombino de investigaciones autorizadas por la Comisión Arqueológica Nacional, 23 bienes históricos y 64 bienes ingresados para exhibición temporal</a:t>
            </a:r>
            <a:r>
              <a:rPr lang="es-ES" sz="1800" dirty="0" smtClean="0">
                <a:solidFill>
                  <a:schemeClr val="tx1">
                    <a:lumMod val="95000"/>
                    <a:lumOff val="5000"/>
                  </a:schemeClr>
                </a:solidFill>
              </a:rPr>
              <a:t>.</a:t>
            </a:r>
          </a:p>
          <a:p>
            <a:pPr marL="0" indent="0">
              <a:buNone/>
            </a:pPr>
            <a:r>
              <a:rPr lang="es-ES" sz="1800" dirty="0" smtClean="0">
                <a:solidFill>
                  <a:schemeClr val="tx1">
                    <a:lumMod val="95000"/>
                    <a:lumOff val="5000"/>
                  </a:schemeClr>
                </a:solidFill>
              </a:rPr>
              <a:t>En </a:t>
            </a:r>
            <a:r>
              <a:rPr lang="es-ES" sz="1800" dirty="0">
                <a:solidFill>
                  <a:schemeClr val="tx1">
                    <a:lumMod val="95000"/>
                    <a:lumOff val="5000"/>
                  </a:schemeClr>
                </a:solidFill>
              </a:rPr>
              <a:t>el </a:t>
            </a:r>
            <a:r>
              <a:rPr lang="es-ES" sz="1800" dirty="0" smtClean="0">
                <a:solidFill>
                  <a:schemeClr val="tx1">
                    <a:lumMod val="95000"/>
                    <a:lumOff val="5000"/>
                  </a:schemeClr>
                </a:solidFill>
              </a:rPr>
              <a:t>Registro </a:t>
            </a:r>
            <a:r>
              <a:rPr lang="es-ES" sz="1800" dirty="0">
                <a:solidFill>
                  <a:schemeClr val="tx1">
                    <a:lumMod val="95000"/>
                    <a:lumOff val="5000"/>
                  </a:schemeClr>
                </a:solidFill>
              </a:rPr>
              <a:t>de Colecciones de Bienes Culturales, se han registrado 784 bienes </a:t>
            </a:r>
            <a:r>
              <a:rPr lang="es-ES" sz="1800" dirty="0" smtClean="0">
                <a:solidFill>
                  <a:schemeClr val="tx1">
                    <a:lumMod val="95000"/>
                    <a:lumOff val="5000"/>
                  </a:schemeClr>
                </a:solidFill>
              </a:rPr>
              <a:t>precolombinos. </a:t>
            </a:r>
          </a:p>
          <a:p>
            <a:pPr marL="0" indent="0">
              <a:buNone/>
            </a:pPr>
            <a:r>
              <a:rPr lang="es-ES" sz="1800" dirty="0" smtClean="0">
                <a:solidFill>
                  <a:schemeClr val="tx1">
                    <a:lumMod val="95000"/>
                    <a:lumOff val="5000"/>
                  </a:schemeClr>
                </a:solidFill>
              </a:rPr>
              <a:t>Cuatro </a:t>
            </a:r>
            <a:r>
              <a:rPr lang="es-ES" sz="1800" dirty="0">
                <a:solidFill>
                  <a:schemeClr val="tx1">
                    <a:lumMod val="95000"/>
                    <a:lumOff val="5000"/>
                  </a:schemeClr>
                </a:solidFill>
              </a:rPr>
              <a:t>curadurías para la renovación de las distintas salas de exhibiciones temporales y permanentes del Museo Nacional de Costa Rica y en otros espacios:  Simbiosis: Tecnología y Patrimonio, La Naturaleza de la Línea (selección de objetos de reciente ingreso), nueva exhibición DIQUIS: Una Región Singular en Finca 6 (Palmar Sur), Naturaleza y Ritualidad (Museo del Jade). </a:t>
            </a:r>
            <a:endParaRPr lang="es-CR" sz="1800" dirty="0">
              <a:solidFill>
                <a:schemeClr val="tx1">
                  <a:lumMod val="95000"/>
                  <a:lumOff val="5000"/>
                </a:schemeClr>
              </a:solidFill>
            </a:endParaRPr>
          </a:p>
        </p:txBody>
      </p:sp>
    </p:spTree>
    <p:extLst>
      <p:ext uri="{BB962C8B-B14F-4D97-AF65-F5344CB8AC3E}">
        <p14:creationId xmlns:p14="http://schemas.microsoft.com/office/powerpoint/2010/main" val="16124316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AVANCES OBTENIDOS</a:t>
            </a:r>
            <a:br>
              <a:rPr lang="es-CR" dirty="0" smtClean="0"/>
            </a:br>
            <a:r>
              <a:rPr lang="es-CR" dirty="0" smtClean="0"/>
              <a:t>PRIMER SEMESTRE 2019</a:t>
            </a:r>
            <a:endParaRPr lang="es-CR" dirty="0"/>
          </a:p>
        </p:txBody>
      </p:sp>
      <p:sp>
        <p:nvSpPr>
          <p:cNvPr id="3" name="Marcador de contenido 2"/>
          <p:cNvSpPr>
            <a:spLocks noGrp="1"/>
          </p:cNvSpPr>
          <p:nvPr>
            <p:ph idx="1"/>
          </p:nvPr>
        </p:nvSpPr>
        <p:spPr/>
        <p:txBody>
          <a:bodyPr>
            <a:normAutofit/>
          </a:bodyPr>
          <a:lstStyle/>
          <a:p>
            <a:pPr algn="ctr">
              <a:buFont typeface="Wingdings" panose="05000000000000000000" pitchFamily="2" charset="2"/>
              <a:buChar char="v"/>
            </a:pPr>
            <a:r>
              <a:rPr lang="es-ES" sz="1800" b="1" dirty="0" smtClean="0">
                <a:solidFill>
                  <a:schemeClr val="tx1">
                    <a:lumMod val="95000"/>
                    <a:lumOff val="5000"/>
                  </a:schemeClr>
                </a:solidFill>
              </a:rPr>
              <a:t>DEPARTAMENTO DE ANTROPOLOGÍA E HISTORIA </a:t>
            </a:r>
          </a:p>
          <a:p>
            <a:pPr marL="0" indent="0">
              <a:buNone/>
            </a:pPr>
            <a:r>
              <a:rPr lang="es-ES" sz="1800" b="1" dirty="0" smtClean="0">
                <a:solidFill>
                  <a:schemeClr val="tx1">
                    <a:lumMod val="95000"/>
                    <a:lumOff val="5000"/>
                  </a:schemeClr>
                </a:solidFill>
              </a:rPr>
              <a:t>Sitios </a:t>
            </a:r>
            <a:r>
              <a:rPr lang="es-ES" sz="1800" b="1" dirty="0">
                <a:solidFill>
                  <a:schemeClr val="tx1">
                    <a:lumMod val="95000"/>
                    <a:lumOff val="5000"/>
                  </a:schemeClr>
                </a:solidFill>
              </a:rPr>
              <a:t>culturales declarados Patrimonio Mundial. </a:t>
            </a:r>
          </a:p>
          <a:p>
            <a:pPr marL="0" indent="0">
              <a:buNone/>
            </a:pPr>
            <a:r>
              <a:rPr lang="es-ES" sz="1800" dirty="0">
                <a:solidFill>
                  <a:schemeClr val="tx1">
                    <a:lumMod val="95000"/>
                    <a:lumOff val="5000"/>
                  </a:schemeClr>
                </a:solidFill>
              </a:rPr>
              <a:t>Se participa en la de temporada de campo 2019 en el empedrado de El </a:t>
            </a:r>
            <a:r>
              <a:rPr lang="es-ES" sz="1800" dirty="0" smtClean="0">
                <a:solidFill>
                  <a:schemeClr val="tx1">
                    <a:lumMod val="95000"/>
                    <a:lumOff val="5000"/>
                  </a:schemeClr>
                </a:solidFill>
              </a:rPr>
              <a:t>Silencio.</a:t>
            </a:r>
          </a:p>
          <a:p>
            <a:pPr marL="0" indent="0">
              <a:buNone/>
            </a:pPr>
            <a:endParaRPr lang="es-ES" sz="1800" dirty="0" smtClean="0">
              <a:solidFill>
                <a:schemeClr val="tx1">
                  <a:lumMod val="95000"/>
                  <a:lumOff val="5000"/>
                </a:schemeClr>
              </a:solidFill>
            </a:endParaRPr>
          </a:p>
          <a:p>
            <a:pPr marL="0" indent="0">
              <a:buNone/>
            </a:pPr>
            <a:r>
              <a:rPr lang="es-ES" sz="1800" b="1" dirty="0" smtClean="0">
                <a:solidFill>
                  <a:schemeClr val="tx1">
                    <a:lumMod val="95000"/>
                    <a:lumOff val="5000"/>
                  </a:schemeClr>
                </a:solidFill>
              </a:rPr>
              <a:t>Patrimonio </a:t>
            </a:r>
            <a:r>
              <a:rPr lang="es-ES" sz="1800" b="1" dirty="0">
                <a:solidFill>
                  <a:schemeClr val="tx1">
                    <a:lumMod val="95000"/>
                    <a:lumOff val="5000"/>
                  </a:schemeClr>
                </a:solidFill>
              </a:rPr>
              <a:t>Cultural Subacuático / Ley 7500 </a:t>
            </a:r>
            <a:endParaRPr lang="es-ES" sz="1800" b="1" dirty="0" smtClean="0">
              <a:solidFill>
                <a:schemeClr val="tx1">
                  <a:lumMod val="95000"/>
                  <a:lumOff val="5000"/>
                </a:schemeClr>
              </a:solidFill>
            </a:endParaRPr>
          </a:p>
          <a:p>
            <a:pPr marL="0" indent="0">
              <a:buNone/>
            </a:pPr>
            <a:r>
              <a:rPr lang="es-ES" sz="1800" dirty="0">
                <a:solidFill>
                  <a:schemeClr val="tx1">
                    <a:lumMod val="95000"/>
                    <a:lumOff val="5000"/>
                  </a:schemeClr>
                </a:solidFill>
              </a:rPr>
              <a:t>Coordinación de cuatro reuniones de trabajo para la elaboración de un primer borrador de reglamento, con la participación de UNESCO-San José, Sistema Nacional de Áreas de Conservación (SINAC)-MINAE.  </a:t>
            </a:r>
          </a:p>
          <a:p>
            <a:pPr marL="0" indent="0">
              <a:buNone/>
            </a:pPr>
            <a:r>
              <a:rPr lang="es-ES" sz="1800" dirty="0">
                <a:solidFill>
                  <a:schemeClr val="tx1">
                    <a:lumMod val="95000"/>
                    <a:lumOff val="5000"/>
                  </a:schemeClr>
                </a:solidFill>
              </a:rPr>
              <a:t>También se coordinó dos reuniones con la Secretaría Técnica Nacional Ambiental (SETENA) con el fin de que incorporen la variable arqueológica en los tramites de viabilidad ambiental. </a:t>
            </a:r>
          </a:p>
          <a:p>
            <a:pPr marL="0" indent="0">
              <a:buNone/>
            </a:pPr>
            <a:endParaRPr lang="es-ES" sz="1800" b="1" dirty="0">
              <a:solidFill>
                <a:schemeClr val="tx1">
                  <a:lumMod val="95000"/>
                  <a:lumOff val="5000"/>
                </a:schemeClr>
              </a:solidFill>
            </a:endParaRPr>
          </a:p>
        </p:txBody>
      </p:sp>
    </p:spTree>
    <p:extLst>
      <p:ext uri="{BB962C8B-B14F-4D97-AF65-F5344CB8AC3E}">
        <p14:creationId xmlns:p14="http://schemas.microsoft.com/office/powerpoint/2010/main" val="23070880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AVANCES OBTENIDOS</a:t>
            </a:r>
            <a:br>
              <a:rPr lang="es-CR" dirty="0" smtClean="0"/>
            </a:br>
            <a:r>
              <a:rPr lang="es-CR" dirty="0" smtClean="0"/>
              <a:t>PRIMER SEMESTRE 2019</a:t>
            </a:r>
            <a:endParaRPr lang="es-CR" dirty="0"/>
          </a:p>
        </p:txBody>
      </p:sp>
      <p:sp>
        <p:nvSpPr>
          <p:cNvPr id="3" name="Marcador de contenido 2"/>
          <p:cNvSpPr>
            <a:spLocks noGrp="1"/>
          </p:cNvSpPr>
          <p:nvPr>
            <p:ph idx="1"/>
          </p:nvPr>
        </p:nvSpPr>
        <p:spPr/>
        <p:txBody>
          <a:bodyPr>
            <a:normAutofit fontScale="47500" lnSpcReduction="20000"/>
          </a:bodyPr>
          <a:lstStyle/>
          <a:p>
            <a:pPr algn="ctr">
              <a:buFont typeface="Wingdings" panose="05000000000000000000" pitchFamily="2" charset="2"/>
              <a:buChar char="v"/>
            </a:pPr>
            <a:r>
              <a:rPr lang="es-ES" sz="2900" b="1" dirty="0" smtClean="0">
                <a:solidFill>
                  <a:schemeClr val="tx1">
                    <a:lumMod val="95000"/>
                    <a:lumOff val="5000"/>
                  </a:schemeClr>
                </a:solidFill>
              </a:rPr>
              <a:t>DEPARTAMENTO DE ANTROPOLOGÍA E HISTORIA </a:t>
            </a:r>
          </a:p>
          <a:p>
            <a:pPr marL="0" indent="0">
              <a:buNone/>
            </a:pPr>
            <a:r>
              <a:rPr lang="es-ES" sz="2900" b="1" dirty="0" smtClean="0">
                <a:solidFill>
                  <a:schemeClr val="tx1">
                    <a:lumMod val="95000"/>
                    <a:lumOff val="5000"/>
                  </a:schemeClr>
                </a:solidFill>
              </a:rPr>
              <a:t>Taller </a:t>
            </a:r>
            <a:r>
              <a:rPr lang="es-ES" sz="2900" b="1" dirty="0">
                <a:solidFill>
                  <a:schemeClr val="tx1">
                    <a:lumMod val="95000"/>
                    <a:lumOff val="5000"/>
                  </a:schemeClr>
                </a:solidFill>
              </a:rPr>
              <a:t>de Patrimonio Cultural Subacuático en Panamá</a:t>
            </a:r>
          </a:p>
          <a:p>
            <a:pPr marL="0" indent="0">
              <a:buNone/>
            </a:pPr>
            <a:r>
              <a:rPr lang="es-ES" sz="2900" dirty="0">
                <a:solidFill>
                  <a:schemeClr val="tx1">
                    <a:lumMod val="95000"/>
                    <a:lumOff val="5000"/>
                  </a:schemeClr>
                </a:solidFill>
              </a:rPr>
              <a:t>Se asistió al taller organizado por UNESCO y el Gobierno de Panamá cuyo objetivo era construir capacidades y alianzas para la conservación de este patrimonio</a:t>
            </a:r>
            <a:r>
              <a:rPr lang="es-ES" sz="2900" dirty="0" smtClean="0">
                <a:solidFill>
                  <a:schemeClr val="tx1">
                    <a:lumMod val="95000"/>
                    <a:lumOff val="5000"/>
                  </a:schemeClr>
                </a:solidFill>
              </a:rPr>
              <a:t>.</a:t>
            </a:r>
          </a:p>
          <a:p>
            <a:pPr marL="0" indent="0">
              <a:buNone/>
            </a:pPr>
            <a:r>
              <a:rPr lang="es-ES" sz="2900" b="1" dirty="0" smtClean="0">
                <a:solidFill>
                  <a:schemeClr val="tx1">
                    <a:lumMod val="95000"/>
                    <a:lumOff val="5000"/>
                  </a:schemeClr>
                </a:solidFill>
              </a:rPr>
              <a:t>Gestión </a:t>
            </a:r>
            <a:r>
              <a:rPr lang="es-ES" sz="2900" b="1" dirty="0">
                <a:solidFill>
                  <a:schemeClr val="tx1">
                    <a:lumMod val="95000"/>
                    <a:lumOff val="5000"/>
                  </a:schemeClr>
                </a:solidFill>
              </a:rPr>
              <a:t>del patrimonio arqueológico</a:t>
            </a:r>
          </a:p>
          <a:p>
            <a:pPr marL="0" indent="0">
              <a:buNone/>
            </a:pPr>
            <a:r>
              <a:rPr lang="es-ES" sz="2900" dirty="0">
                <a:solidFill>
                  <a:schemeClr val="tx1">
                    <a:lumMod val="95000"/>
                    <a:lumOff val="5000"/>
                  </a:schemeClr>
                </a:solidFill>
              </a:rPr>
              <a:t>2 Evaluaciones</a:t>
            </a:r>
          </a:p>
          <a:p>
            <a:pPr marL="0" indent="0">
              <a:buNone/>
            </a:pPr>
            <a:r>
              <a:rPr lang="es-ES" sz="2900" dirty="0">
                <a:solidFill>
                  <a:schemeClr val="tx1">
                    <a:lumMod val="95000"/>
                    <a:lumOff val="5000"/>
                  </a:schemeClr>
                </a:solidFill>
              </a:rPr>
              <a:t>18 Inspecciones</a:t>
            </a:r>
          </a:p>
          <a:p>
            <a:pPr marL="0" indent="0">
              <a:buNone/>
            </a:pPr>
            <a:r>
              <a:rPr lang="es-ES" sz="2900" dirty="0">
                <a:solidFill>
                  <a:schemeClr val="tx1">
                    <a:lumMod val="95000"/>
                    <a:lumOff val="5000"/>
                  </a:schemeClr>
                </a:solidFill>
              </a:rPr>
              <a:t>9 Supervisiones </a:t>
            </a:r>
          </a:p>
          <a:p>
            <a:pPr marL="0" indent="0">
              <a:buNone/>
            </a:pPr>
            <a:r>
              <a:rPr lang="es-ES" sz="2900" dirty="0">
                <a:solidFill>
                  <a:schemeClr val="tx1">
                    <a:lumMod val="95000"/>
                    <a:lumOff val="5000"/>
                  </a:schemeClr>
                </a:solidFill>
              </a:rPr>
              <a:t>1 Peritajes</a:t>
            </a:r>
          </a:p>
          <a:p>
            <a:pPr marL="0" indent="0">
              <a:buNone/>
            </a:pPr>
            <a:r>
              <a:rPr lang="es-ES" sz="2900" dirty="0">
                <a:solidFill>
                  <a:schemeClr val="tx1">
                    <a:lumMod val="95000"/>
                    <a:lumOff val="5000"/>
                  </a:schemeClr>
                </a:solidFill>
              </a:rPr>
              <a:t>1 Valoración daño</a:t>
            </a:r>
          </a:p>
          <a:p>
            <a:pPr marL="0" indent="0">
              <a:buNone/>
            </a:pPr>
            <a:r>
              <a:rPr lang="es-ES" sz="2900" dirty="0">
                <a:solidFill>
                  <a:schemeClr val="tx1">
                    <a:lumMod val="95000"/>
                    <a:lumOff val="5000"/>
                  </a:schemeClr>
                </a:solidFill>
              </a:rPr>
              <a:t>2 Fiscalización de rescates</a:t>
            </a:r>
          </a:p>
          <a:p>
            <a:pPr marL="0" indent="0">
              <a:buNone/>
            </a:pPr>
            <a:r>
              <a:rPr lang="es-ES" sz="2900" dirty="0">
                <a:solidFill>
                  <a:schemeClr val="tx1">
                    <a:lumMod val="95000"/>
                    <a:lumOff val="5000"/>
                  </a:schemeClr>
                </a:solidFill>
              </a:rPr>
              <a:t>12 Atención denuncias</a:t>
            </a:r>
          </a:p>
          <a:p>
            <a:pPr marL="0" indent="0">
              <a:buNone/>
            </a:pPr>
            <a:r>
              <a:rPr lang="es-ES" sz="2900" dirty="0">
                <a:solidFill>
                  <a:schemeClr val="tx1">
                    <a:lumMod val="95000"/>
                    <a:lumOff val="5000"/>
                  </a:schemeClr>
                </a:solidFill>
              </a:rPr>
              <a:t>3 reuniones sobre gestión participativa con las comunidades</a:t>
            </a:r>
          </a:p>
          <a:p>
            <a:pPr marL="0" indent="0">
              <a:buNone/>
            </a:pPr>
            <a:endParaRPr lang="es-ES" sz="1800" b="1" dirty="0">
              <a:solidFill>
                <a:schemeClr val="tx1">
                  <a:lumMod val="95000"/>
                  <a:lumOff val="5000"/>
                </a:schemeClr>
              </a:solidFill>
            </a:endParaRPr>
          </a:p>
        </p:txBody>
      </p:sp>
    </p:spTree>
    <p:extLst>
      <p:ext uri="{BB962C8B-B14F-4D97-AF65-F5344CB8AC3E}">
        <p14:creationId xmlns:p14="http://schemas.microsoft.com/office/powerpoint/2010/main" val="3326296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AVANCES OBTENIDOS</a:t>
            </a:r>
            <a:br>
              <a:rPr lang="es-CR" dirty="0" smtClean="0"/>
            </a:br>
            <a:r>
              <a:rPr lang="es-CR" dirty="0" smtClean="0"/>
              <a:t>PRIMER SEMESTRE 2019</a:t>
            </a:r>
            <a:endParaRPr lang="es-CR" dirty="0"/>
          </a:p>
        </p:txBody>
      </p:sp>
      <p:sp>
        <p:nvSpPr>
          <p:cNvPr id="3" name="Marcador de contenido 2"/>
          <p:cNvSpPr>
            <a:spLocks noGrp="1"/>
          </p:cNvSpPr>
          <p:nvPr>
            <p:ph idx="1"/>
          </p:nvPr>
        </p:nvSpPr>
        <p:spPr/>
        <p:txBody>
          <a:bodyPr>
            <a:normAutofit fontScale="85000" lnSpcReduction="10000"/>
          </a:bodyPr>
          <a:lstStyle/>
          <a:p>
            <a:pPr algn="ctr">
              <a:buFont typeface="Wingdings" panose="05000000000000000000" pitchFamily="2" charset="2"/>
              <a:buChar char="v"/>
            </a:pPr>
            <a:r>
              <a:rPr lang="es-ES" sz="1800" b="1" dirty="0" smtClean="0">
                <a:solidFill>
                  <a:schemeClr val="tx1">
                    <a:lumMod val="95000"/>
                    <a:lumOff val="5000"/>
                  </a:schemeClr>
                </a:solidFill>
              </a:rPr>
              <a:t>DEPARTAMENTO DE ANTROPOLOGÍA E HISTORIA </a:t>
            </a:r>
          </a:p>
          <a:p>
            <a:pPr>
              <a:buFont typeface="Wingdings" panose="05000000000000000000" pitchFamily="2" charset="2"/>
              <a:buChar char="v"/>
            </a:pPr>
            <a:r>
              <a:rPr lang="es-ES" sz="1500" b="1" dirty="0">
                <a:solidFill>
                  <a:schemeClr val="tx1">
                    <a:lumMod val="95000"/>
                    <a:lumOff val="5000"/>
                  </a:schemeClr>
                </a:solidFill>
              </a:rPr>
              <a:t>Divulgación</a:t>
            </a:r>
          </a:p>
          <a:p>
            <a:pPr marL="0" indent="0">
              <a:buNone/>
            </a:pPr>
            <a:r>
              <a:rPr lang="es-ES" sz="1500" dirty="0">
                <a:solidFill>
                  <a:schemeClr val="tx1">
                    <a:lumMod val="95000"/>
                    <a:lumOff val="5000"/>
                  </a:schemeClr>
                </a:solidFill>
              </a:rPr>
              <a:t>3 charlas en la Universidad de Costa Rica. </a:t>
            </a:r>
          </a:p>
          <a:p>
            <a:pPr marL="0" indent="0">
              <a:buNone/>
            </a:pPr>
            <a:r>
              <a:rPr lang="es-ES" sz="1500" dirty="0">
                <a:solidFill>
                  <a:schemeClr val="tx1">
                    <a:lumMod val="95000"/>
                    <a:lumOff val="5000"/>
                  </a:schemeClr>
                </a:solidFill>
              </a:rPr>
              <a:t>4 conferencias y congresos.</a:t>
            </a:r>
          </a:p>
          <a:p>
            <a:pPr marL="0" indent="0">
              <a:buNone/>
            </a:pPr>
            <a:r>
              <a:rPr lang="es-ES" sz="1500" dirty="0">
                <a:solidFill>
                  <a:schemeClr val="tx1">
                    <a:lumMod val="95000"/>
                    <a:lumOff val="5000"/>
                  </a:schemeClr>
                </a:solidFill>
              </a:rPr>
              <a:t>6 artículos y publicaciones científicas. </a:t>
            </a:r>
          </a:p>
          <a:p>
            <a:pPr marL="0" indent="0">
              <a:buNone/>
            </a:pPr>
            <a:r>
              <a:rPr lang="es-ES" sz="1500" dirty="0">
                <a:solidFill>
                  <a:schemeClr val="tx1">
                    <a:lumMod val="95000"/>
                    <a:lumOff val="5000"/>
                  </a:schemeClr>
                </a:solidFill>
              </a:rPr>
              <a:t>1 artículo en el Boletín del Museo Nacional.</a:t>
            </a:r>
          </a:p>
          <a:p>
            <a:pPr marL="0" indent="0">
              <a:buNone/>
            </a:pPr>
            <a:r>
              <a:rPr lang="es-ES" sz="1500" dirty="0">
                <a:solidFill>
                  <a:schemeClr val="tx1">
                    <a:lumMod val="95000"/>
                    <a:lumOff val="5000"/>
                  </a:schemeClr>
                </a:solidFill>
              </a:rPr>
              <a:t>2 curadurías: Vida y Muerte en el Jícaro en el Museo de Liberia de Guanacaste y Diquis: Una región singular en el Museo Finca 6 en Palmar Sur. </a:t>
            </a:r>
          </a:p>
          <a:p>
            <a:pPr>
              <a:buFont typeface="Wingdings" panose="05000000000000000000" pitchFamily="2" charset="2"/>
              <a:buChar char="v"/>
            </a:pPr>
            <a:r>
              <a:rPr lang="es-ES" sz="1500" b="1" dirty="0" smtClean="0">
                <a:solidFill>
                  <a:schemeClr val="tx1">
                    <a:lumMod val="95000"/>
                    <a:lumOff val="5000"/>
                  </a:schemeClr>
                </a:solidFill>
              </a:rPr>
              <a:t>Participación </a:t>
            </a:r>
            <a:r>
              <a:rPr lang="es-ES" sz="1500" b="1" dirty="0">
                <a:solidFill>
                  <a:schemeClr val="tx1">
                    <a:lumMod val="95000"/>
                    <a:lumOff val="5000"/>
                  </a:schemeClr>
                </a:solidFill>
              </a:rPr>
              <a:t>en Comisiones</a:t>
            </a:r>
          </a:p>
          <a:p>
            <a:pPr marL="0" indent="0">
              <a:buNone/>
            </a:pPr>
            <a:r>
              <a:rPr lang="es-ES" sz="1500" dirty="0">
                <a:solidFill>
                  <a:schemeClr val="tx1">
                    <a:lumMod val="95000"/>
                    <a:lumOff val="5000"/>
                  </a:schemeClr>
                </a:solidFill>
              </a:rPr>
              <a:t>2 reuniones de la Comisión interinstitucional sobre Sitios Declarados Patrimonio de la Humanidad. </a:t>
            </a:r>
          </a:p>
          <a:p>
            <a:pPr marL="0" indent="0">
              <a:buNone/>
            </a:pPr>
            <a:r>
              <a:rPr lang="es-ES" sz="1500" dirty="0">
                <a:solidFill>
                  <a:schemeClr val="tx1">
                    <a:lumMod val="95000"/>
                    <a:lumOff val="5000"/>
                  </a:schemeClr>
                </a:solidFill>
              </a:rPr>
              <a:t>3 reuniones para el manejo de Colecciones. </a:t>
            </a:r>
          </a:p>
          <a:p>
            <a:pPr marL="0" indent="0">
              <a:buNone/>
            </a:pPr>
            <a:r>
              <a:rPr lang="es-ES" sz="1500" dirty="0">
                <a:solidFill>
                  <a:schemeClr val="tx1">
                    <a:lumMod val="95000"/>
                    <a:lumOff val="5000"/>
                  </a:schemeClr>
                </a:solidFill>
              </a:rPr>
              <a:t>3 reuniones sobre la Isla San Lucas.</a:t>
            </a:r>
          </a:p>
          <a:p>
            <a:pPr marL="0" indent="0">
              <a:buNone/>
            </a:pPr>
            <a:r>
              <a:rPr lang="es-ES" sz="1500" dirty="0">
                <a:solidFill>
                  <a:schemeClr val="tx1">
                    <a:lumMod val="95000"/>
                    <a:lumOff val="5000"/>
                  </a:schemeClr>
                </a:solidFill>
              </a:rPr>
              <a:t>18 reuniones de la Comisión Arqueológica Nacional de la cual se han enviado 107 oficios.</a:t>
            </a:r>
          </a:p>
          <a:p>
            <a:pPr marL="0" indent="0">
              <a:buNone/>
            </a:pPr>
            <a:endParaRPr lang="es-ES" sz="1800" b="1" dirty="0" smtClean="0">
              <a:solidFill>
                <a:schemeClr val="tx1">
                  <a:lumMod val="95000"/>
                  <a:lumOff val="5000"/>
                </a:schemeClr>
              </a:solidFill>
            </a:endParaRPr>
          </a:p>
        </p:txBody>
      </p:sp>
    </p:spTree>
    <p:extLst>
      <p:ext uri="{BB962C8B-B14F-4D97-AF65-F5344CB8AC3E}">
        <p14:creationId xmlns:p14="http://schemas.microsoft.com/office/powerpoint/2010/main" val="1125962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AVANCES OBTENIDOS</a:t>
            </a:r>
            <a:br>
              <a:rPr lang="es-CR" dirty="0" smtClean="0"/>
            </a:br>
            <a:r>
              <a:rPr lang="es-CR" dirty="0" smtClean="0"/>
              <a:t>PRIMER SEMESTRE 2019</a:t>
            </a:r>
            <a:endParaRPr lang="es-CR" dirty="0"/>
          </a:p>
        </p:txBody>
      </p:sp>
      <p:sp>
        <p:nvSpPr>
          <p:cNvPr id="3" name="Marcador de contenido 2"/>
          <p:cNvSpPr>
            <a:spLocks noGrp="1"/>
          </p:cNvSpPr>
          <p:nvPr>
            <p:ph idx="1"/>
          </p:nvPr>
        </p:nvSpPr>
        <p:spPr/>
        <p:txBody>
          <a:bodyPr>
            <a:normAutofit/>
          </a:bodyPr>
          <a:lstStyle/>
          <a:p>
            <a:r>
              <a:rPr lang="es-CR" b="1" dirty="0" smtClean="0">
                <a:solidFill>
                  <a:schemeClr val="tx1">
                    <a:lumMod val="95000"/>
                    <a:lumOff val="5000"/>
                  </a:schemeClr>
                </a:solidFill>
              </a:rPr>
              <a:t>Indicador número 8. </a:t>
            </a:r>
            <a:r>
              <a:rPr lang="es-ES" b="1" dirty="0">
                <a:solidFill>
                  <a:schemeClr val="tx1">
                    <a:lumMod val="95000"/>
                    <a:lumOff val="5000"/>
                  </a:schemeClr>
                </a:solidFill>
              </a:rPr>
              <a:t>Incremento anual de las colecciones de Historia Natural disponibles al público. (Porcentaje</a:t>
            </a:r>
            <a:r>
              <a:rPr lang="es-ES" b="1" dirty="0" smtClean="0">
                <a:solidFill>
                  <a:schemeClr val="tx1">
                    <a:lumMod val="95000"/>
                    <a:lumOff val="5000"/>
                  </a:schemeClr>
                </a:solidFill>
              </a:rPr>
              <a:t>)</a:t>
            </a:r>
            <a:endParaRPr lang="es-ES" b="1" dirty="0">
              <a:solidFill>
                <a:schemeClr val="tx1">
                  <a:lumMod val="95000"/>
                  <a:lumOff val="5000"/>
                </a:schemeClr>
              </a:solidFill>
            </a:endParaRPr>
          </a:p>
          <a:p>
            <a:pPr>
              <a:buFont typeface="Wingdings" panose="05000000000000000000" pitchFamily="2" charset="2"/>
              <a:buChar char="v"/>
            </a:pPr>
            <a:r>
              <a:rPr lang="es-ES" sz="1800" dirty="0"/>
              <a:t>En el primer semestre se incrementó en </a:t>
            </a:r>
            <a:r>
              <a:rPr lang="es-ES" sz="1800" b="1" dirty="0"/>
              <a:t>4036 </a:t>
            </a:r>
            <a:r>
              <a:rPr lang="es-ES" sz="1800" dirty="0"/>
              <a:t>las colecciones de Historia Natural disponibles al público en las bases de </a:t>
            </a:r>
            <a:r>
              <a:rPr lang="es-ES" sz="1800" dirty="0" smtClean="0"/>
              <a:t>datos.</a:t>
            </a:r>
          </a:p>
          <a:p>
            <a:pPr>
              <a:buFont typeface="Wingdings" panose="05000000000000000000" pitchFamily="2" charset="2"/>
              <a:buChar char="v"/>
            </a:pPr>
            <a:endParaRPr lang="es-ES" sz="1800" dirty="0"/>
          </a:p>
          <a:p>
            <a:pPr>
              <a:buFont typeface="Wingdings" panose="05000000000000000000" pitchFamily="2" charset="2"/>
              <a:buChar char="v"/>
            </a:pPr>
            <a:endParaRPr lang="es-ES" sz="1800" dirty="0"/>
          </a:p>
          <a:p>
            <a:pPr marL="0" indent="0" algn="r">
              <a:buNone/>
            </a:pPr>
            <a:endParaRPr lang="es-CR" sz="1800" dirty="0"/>
          </a:p>
        </p:txBody>
      </p:sp>
    </p:spTree>
    <p:extLst>
      <p:ext uri="{BB962C8B-B14F-4D97-AF65-F5344CB8AC3E}">
        <p14:creationId xmlns:p14="http://schemas.microsoft.com/office/powerpoint/2010/main" val="42181376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RESUMEN DE LOS PRODUCTOS </a:t>
            </a:r>
            <a:endParaRPr lang="es-CR"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1175296428"/>
              </p:ext>
            </p:extLst>
          </p:nvPr>
        </p:nvGraphicFramePr>
        <p:xfrm>
          <a:off x="2288407" y="1848371"/>
          <a:ext cx="7676145" cy="4207256"/>
        </p:xfrm>
        <a:graphic>
          <a:graphicData uri="http://schemas.openxmlformats.org/drawingml/2006/table">
            <a:tbl>
              <a:tblPr firstRow="1" firstCol="1" bandRow="1"/>
              <a:tblGrid>
                <a:gridCol w="984591">
                  <a:extLst>
                    <a:ext uri="{9D8B030D-6E8A-4147-A177-3AD203B41FA5}">
                      <a16:colId xmlns:a16="http://schemas.microsoft.com/office/drawing/2014/main" val="3991108656"/>
                    </a:ext>
                  </a:extLst>
                </a:gridCol>
                <a:gridCol w="1002981">
                  <a:extLst>
                    <a:ext uri="{9D8B030D-6E8A-4147-A177-3AD203B41FA5}">
                      <a16:colId xmlns:a16="http://schemas.microsoft.com/office/drawing/2014/main" val="2387560298"/>
                    </a:ext>
                  </a:extLst>
                </a:gridCol>
                <a:gridCol w="1002981">
                  <a:extLst>
                    <a:ext uri="{9D8B030D-6E8A-4147-A177-3AD203B41FA5}">
                      <a16:colId xmlns:a16="http://schemas.microsoft.com/office/drawing/2014/main" val="4187126803"/>
                    </a:ext>
                  </a:extLst>
                </a:gridCol>
                <a:gridCol w="1196054">
                  <a:extLst>
                    <a:ext uri="{9D8B030D-6E8A-4147-A177-3AD203B41FA5}">
                      <a16:colId xmlns:a16="http://schemas.microsoft.com/office/drawing/2014/main" val="3600690943"/>
                    </a:ext>
                  </a:extLst>
                </a:gridCol>
                <a:gridCol w="1196054">
                  <a:extLst>
                    <a:ext uri="{9D8B030D-6E8A-4147-A177-3AD203B41FA5}">
                      <a16:colId xmlns:a16="http://schemas.microsoft.com/office/drawing/2014/main" val="463137451"/>
                    </a:ext>
                  </a:extLst>
                </a:gridCol>
                <a:gridCol w="942802">
                  <a:extLst>
                    <a:ext uri="{9D8B030D-6E8A-4147-A177-3AD203B41FA5}">
                      <a16:colId xmlns:a16="http://schemas.microsoft.com/office/drawing/2014/main" val="3965245210"/>
                    </a:ext>
                  </a:extLst>
                </a:gridCol>
                <a:gridCol w="675341">
                  <a:extLst>
                    <a:ext uri="{9D8B030D-6E8A-4147-A177-3AD203B41FA5}">
                      <a16:colId xmlns:a16="http://schemas.microsoft.com/office/drawing/2014/main" val="4037591471"/>
                    </a:ext>
                  </a:extLst>
                </a:gridCol>
                <a:gridCol w="675341">
                  <a:extLst>
                    <a:ext uri="{9D8B030D-6E8A-4147-A177-3AD203B41FA5}">
                      <a16:colId xmlns:a16="http://schemas.microsoft.com/office/drawing/2014/main" val="1592142057"/>
                    </a:ext>
                  </a:extLst>
                </a:gridCol>
              </a:tblGrid>
              <a:tr h="171760">
                <a:tc rowSpan="2">
                  <a:txBody>
                    <a:bodyPr/>
                    <a:lstStyle/>
                    <a:p>
                      <a:pPr algn="ctr">
                        <a:lnSpc>
                          <a:spcPct val="107000"/>
                        </a:lnSpc>
                        <a:spcAft>
                          <a:spcPts val="0"/>
                        </a:spcAft>
                      </a:pPr>
                      <a:r>
                        <a:rPr lang="es-CR" sz="1200" b="1" dirty="0">
                          <a:effectLst/>
                          <a:latin typeface="+mn-lt"/>
                          <a:ea typeface="Times New Roman" panose="02020603050405020304" pitchFamily="18" charset="0"/>
                          <a:cs typeface="Arial" panose="020B0604020202020204" pitchFamily="34" charset="0"/>
                        </a:rPr>
                        <a:t>Producto </a:t>
                      </a:r>
                      <a:endParaRPr lang="es-CR" sz="1200" b="1" dirty="0">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solidFill>
                      <a:srgbClr val="1F497D"/>
                    </a:solidFill>
                  </a:tcPr>
                </a:tc>
                <a:tc>
                  <a:txBody>
                    <a:bodyPr/>
                    <a:lstStyle/>
                    <a:p>
                      <a:pPr algn="ctr">
                        <a:lnSpc>
                          <a:spcPct val="107000"/>
                        </a:lnSpc>
                        <a:spcAft>
                          <a:spcPts val="0"/>
                        </a:spcAft>
                      </a:pPr>
                      <a:r>
                        <a:rPr lang="es-CR" sz="700" b="1">
                          <a:effectLst/>
                          <a:latin typeface="Arial" panose="020B0604020202020204" pitchFamily="34" charset="0"/>
                          <a:ea typeface="Times New Roman" panose="02020603050405020304" pitchFamily="18" charset="0"/>
                          <a:cs typeface="Arial" panose="020B0604020202020204" pitchFamily="34" charset="0"/>
                        </a:rPr>
                        <a:t> </a:t>
                      </a:r>
                      <a:endParaRPr lang="es-CR" sz="12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solidFill>
                      <a:srgbClr val="1F497D"/>
                    </a:solidFill>
                  </a:tcPr>
                </a:tc>
                <a:tc gridSpan="3">
                  <a:txBody>
                    <a:bodyPr/>
                    <a:lstStyle/>
                    <a:p>
                      <a:pPr algn="ctr">
                        <a:lnSpc>
                          <a:spcPct val="107000"/>
                        </a:lnSpc>
                        <a:spcAft>
                          <a:spcPts val="0"/>
                        </a:spcAft>
                      </a:pPr>
                      <a:r>
                        <a:rPr lang="es-CR" sz="1200" b="1" dirty="0">
                          <a:effectLst/>
                          <a:latin typeface="Arial" panose="020B0604020202020204" pitchFamily="34" charset="0"/>
                          <a:ea typeface="Times New Roman" panose="02020603050405020304" pitchFamily="18" charset="0"/>
                          <a:cs typeface="Arial" panose="020B0604020202020204" pitchFamily="34" charset="0"/>
                        </a:rPr>
                        <a:t>Meta</a:t>
                      </a:r>
                      <a:endParaRPr lang="es-CR" sz="12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12700" cap="flat" cmpd="sng" algn="ctr">
                      <a:solidFill>
                        <a:srgbClr val="FFFFFF"/>
                      </a:solidFill>
                      <a:prstDash val="solid"/>
                      <a:round/>
                      <a:headEnd type="none" w="med" len="med"/>
                      <a:tailEnd type="none" w="med" len="med"/>
                    </a:lnB>
                    <a:solidFill>
                      <a:srgbClr val="1F497D"/>
                    </a:solidFill>
                  </a:tcPr>
                </a:tc>
                <a:tc hMerge="1">
                  <a:txBody>
                    <a:bodyPr/>
                    <a:lstStyle/>
                    <a:p>
                      <a:endParaRPr lang="es-CR"/>
                    </a:p>
                  </a:txBody>
                  <a:tcPr/>
                </a:tc>
                <a:tc hMerge="1">
                  <a:txBody>
                    <a:bodyPr/>
                    <a:lstStyle/>
                    <a:p>
                      <a:endParaRPr lang="es-CR"/>
                    </a:p>
                  </a:txBody>
                  <a:tcPr/>
                </a:tc>
                <a:tc gridSpan="3">
                  <a:txBody>
                    <a:bodyPr/>
                    <a:lstStyle/>
                    <a:p>
                      <a:pPr algn="ctr">
                        <a:lnSpc>
                          <a:spcPct val="107000"/>
                        </a:lnSpc>
                        <a:spcAft>
                          <a:spcPts val="0"/>
                        </a:spcAft>
                      </a:pPr>
                      <a:r>
                        <a:rPr lang="es-CR" sz="1200" b="1" dirty="0">
                          <a:effectLst/>
                          <a:latin typeface="Arial" panose="020B0604020202020204" pitchFamily="34" charset="0"/>
                          <a:ea typeface="Times New Roman" panose="02020603050405020304" pitchFamily="18" charset="0"/>
                          <a:cs typeface="Arial" panose="020B0604020202020204" pitchFamily="34" charset="0"/>
                        </a:rPr>
                        <a:t>Grado de avance</a:t>
                      </a:r>
                      <a:endParaRPr lang="es-CR" sz="12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12700" cap="flat" cmpd="sng" algn="ctr">
                      <a:solidFill>
                        <a:srgbClr val="FFFFFF"/>
                      </a:solidFill>
                      <a:prstDash val="solid"/>
                      <a:round/>
                      <a:headEnd type="none" w="med" len="med"/>
                      <a:tailEnd type="none" w="med" len="med"/>
                    </a:lnB>
                    <a:solidFill>
                      <a:srgbClr val="1F497D"/>
                    </a:solidFill>
                  </a:tcPr>
                </a:tc>
                <a:tc hMerge="1">
                  <a:txBody>
                    <a:bodyPr/>
                    <a:lstStyle/>
                    <a:p>
                      <a:endParaRPr lang="es-CR"/>
                    </a:p>
                  </a:txBody>
                  <a:tcPr/>
                </a:tc>
                <a:tc hMerge="1">
                  <a:txBody>
                    <a:bodyPr/>
                    <a:lstStyle/>
                    <a:p>
                      <a:endParaRPr lang="es-CR"/>
                    </a:p>
                  </a:txBody>
                  <a:tcPr/>
                </a:tc>
                <a:extLst>
                  <a:ext uri="{0D108BD9-81ED-4DB2-BD59-A6C34878D82A}">
                    <a16:rowId xmlns:a16="http://schemas.microsoft.com/office/drawing/2014/main" val="3359242411"/>
                  </a:ext>
                </a:extLst>
              </a:tr>
              <a:tr h="196298">
                <a:tc vMerge="1">
                  <a:txBody>
                    <a:bodyPr/>
                    <a:lstStyle/>
                    <a:p>
                      <a:endParaRPr lang="es-CR"/>
                    </a:p>
                  </a:txBody>
                  <a:tcPr/>
                </a:tc>
                <a:tc>
                  <a:txBody>
                    <a:bodyPr/>
                    <a:lstStyle/>
                    <a:p>
                      <a:pPr algn="ctr">
                        <a:lnSpc>
                          <a:spcPct val="107000"/>
                        </a:lnSpc>
                        <a:spcAft>
                          <a:spcPts val="0"/>
                        </a:spcAft>
                      </a:pPr>
                      <a:r>
                        <a:rPr lang="es-CR" sz="1200" b="1" dirty="0">
                          <a:effectLst/>
                          <a:latin typeface="+mn-lt"/>
                          <a:ea typeface="Times New Roman" panose="02020603050405020304" pitchFamily="18" charset="0"/>
                          <a:cs typeface="Arial" panose="020B0604020202020204" pitchFamily="34" charset="0"/>
                        </a:rPr>
                        <a:t>Unidad de medida</a:t>
                      </a:r>
                      <a:endParaRPr lang="es-CR" sz="1200" b="1" dirty="0">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solidFill>
                      <a:srgbClr val="1F497D"/>
                    </a:solidFill>
                  </a:tcPr>
                </a:tc>
                <a:tc>
                  <a:txBody>
                    <a:bodyPr/>
                    <a:lstStyle/>
                    <a:p>
                      <a:pPr algn="ctr">
                        <a:lnSpc>
                          <a:spcPct val="107000"/>
                        </a:lnSpc>
                        <a:spcAft>
                          <a:spcPts val="0"/>
                        </a:spcAft>
                      </a:pPr>
                      <a:r>
                        <a:rPr lang="es-CR" sz="1200" b="1" dirty="0">
                          <a:effectLst/>
                          <a:latin typeface="+mn-lt"/>
                          <a:ea typeface="Times New Roman" panose="02020603050405020304" pitchFamily="18" charset="0"/>
                          <a:cs typeface="Arial" panose="020B0604020202020204" pitchFamily="34" charset="0"/>
                        </a:rPr>
                        <a:t>Programada</a:t>
                      </a:r>
                      <a:endParaRPr lang="es-CR" sz="1200" b="1" dirty="0">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w="12700" cap="flat" cmpd="sng" algn="ctr">
                      <a:solidFill>
                        <a:srgbClr val="FFFFFF"/>
                      </a:solidFill>
                      <a:prstDash val="solid"/>
                      <a:round/>
                      <a:headEnd type="none" w="med" len="med"/>
                      <a:tailEnd type="none" w="med" len="med"/>
                    </a:lnT>
                    <a:lnB>
                      <a:noFill/>
                    </a:lnB>
                    <a:solidFill>
                      <a:srgbClr val="1F497D"/>
                    </a:solidFill>
                  </a:tcPr>
                </a:tc>
                <a:tc>
                  <a:txBody>
                    <a:bodyPr/>
                    <a:lstStyle/>
                    <a:p>
                      <a:pPr algn="ctr">
                        <a:lnSpc>
                          <a:spcPct val="107000"/>
                        </a:lnSpc>
                        <a:spcAft>
                          <a:spcPts val="0"/>
                        </a:spcAft>
                      </a:pPr>
                      <a:r>
                        <a:rPr lang="es-CR" sz="1200" b="1" dirty="0">
                          <a:effectLst/>
                          <a:latin typeface="+mn-lt"/>
                          <a:ea typeface="Times New Roman" panose="02020603050405020304" pitchFamily="18" charset="0"/>
                          <a:cs typeface="Arial" panose="020B0604020202020204" pitchFamily="34" charset="0"/>
                        </a:rPr>
                        <a:t>Alcanzada</a:t>
                      </a:r>
                      <a:endParaRPr lang="es-CR" sz="1200" b="1" dirty="0">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w="12700" cap="flat" cmpd="sng" algn="ctr">
                      <a:solidFill>
                        <a:srgbClr val="FFFFFF"/>
                      </a:solidFill>
                      <a:prstDash val="solid"/>
                      <a:round/>
                      <a:headEnd type="none" w="med" len="med"/>
                      <a:tailEnd type="none" w="med" len="med"/>
                    </a:lnT>
                    <a:lnB>
                      <a:noFill/>
                    </a:lnB>
                    <a:solidFill>
                      <a:srgbClr val="1F497D"/>
                    </a:solidFill>
                  </a:tcPr>
                </a:tc>
                <a:tc>
                  <a:txBody>
                    <a:bodyPr/>
                    <a:lstStyle/>
                    <a:p>
                      <a:pPr algn="ctr">
                        <a:lnSpc>
                          <a:spcPct val="107000"/>
                        </a:lnSpc>
                        <a:spcAft>
                          <a:spcPts val="0"/>
                        </a:spcAft>
                      </a:pPr>
                      <a:r>
                        <a:rPr lang="es-CR" sz="1200" b="1" dirty="0">
                          <a:effectLst/>
                          <a:latin typeface="+mn-lt"/>
                          <a:ea typeface="Times New Roman" panose="02020603050405020304" pitchFamily="18" charset="0"/>
                          <a:cs typeface="Arial" panose="020B0604020202020204" pitchFamily="34" charset="0"/>
                        </a:rPr>
                        <a:t>Porcentaje</a:t>
                      </a:r>
                      <a:br>
                        <a:rPr lang="es-CR" sz="1200" b="1" dirty="0">
                          <a:effectLst/>
                          <a:latin typeface="+mn-lt"/>
                          <a:ea typeface="Times New Roman" panose="02020603050405020304" pitchFamily="18" charset="0"/>
                          <a:cs typeface="Arial" panose="020B0604020202020204" pitchFamily="34" charset="0"/>
                        </a:rPr>
                      </a:br>
                      <a:r>
                        <a:rPr lang="es-CR" sz="1200" b="1" dirty="0">
                          <a:effectLst/>
                          <a:latin typeface="+mn-lt"/>
                          <a:ea typeface="Times New Roman" panose="02020603050405020304" pitchFamily="18" charset="0"/>
                          <a:cs typeface="Arial" panose="020B0604020202020204" pitchFamily="34" charset="0"/>
                        </a:rPr>
                        <a:t>de avance</a:t>
                      </a:r>
                      <a:endParaRPr lang="es-CR" sz="1200" b="1" dirty="0">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w="12700" cap="flat" cmpd="sng" algn="ctr">
                      <a:solidFill>
                        <a:srgbClr val="FFFFFF"/>
                      </a:solidFill>
                      <a:prstDash val="solid"/>
                      <a:round/>
                      <a:headEnd type="none" w="med" len="med"/>
                      <a:tailEnd type="none" w="med" len="med"/>
                    </a:lnT>
                    <a:lnB>
                      <a:noFill/>
                    </a:lnB>
                    <a:solidFill>
                      <a:srgbClr val="1F497D"/>
                    </a:solidFill>
                  </a:tcPr>
                </a:tc>
                <a:tc>
                  <a:txBody>
                    <a:bodyPr/>
                    <a:lstStyle/>
                    <a:p>
                      <a:pPr algn="ctr">
                        <a:lnSpc>
                          <a:spcPct val="107000"/>
                        </a:lnSpc>
                        <a:spcAft>
                          <a:spcPts val="0"/>
                        </a:spcAft>
                      </a:pPr>
                      <a:r>
                        <a:rPr lang="es-CR" sz="1200" b="1" dirty="0">
                          <a:effectLst/>
                          <a:latin typeface="+mn-lt"/>
                          <a:ea typeface="Times New Roman" panose="02020603050405020304" pitchFamily="18" charset="0"/>
                          <a:cs typeface="Arial" panose="020B0604020202020204" pitchFamily="34" charset="0"/>
                        </a:rPr>
                        <a:t> </a:t>
                      </a:r>
                      <a:endParaRPr lang="es-CR" sz="1200" b="1" dirty="0">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w="12700" cap="flat" cmpd="sng" algn="ctr">
                      <a:solidFill>
                        <a:srgbClr val="FFFFFF"/>
                      </a:solidFill>
                      <a:prstDash val="solid"/>
                      <a:round/>
                      <a:headEnd type="none" w="med" len="med"/>
                      <a:tailEnd type="none" w="med" len="med"/>
                    </a:lnT>
                    <a:lnB>
                      <a:noFill/>
                    </a:lnB>
                    <a:solidFill>
                      <a:srgbClr val="92D050"/>
                    </a:solidFill>
                  </a:tcPr>
                </a:tc>
                <a:tc>
                  <a:txBody>
                    <a:bodyPr/>
                    <a:lstStyle/>
                    <a:p>
                      <a:pPr algn="ctr">
                        <a:lnSpc>
                          <a:spcPct val="107000"/>
                        </a:lnSpc>
                        <a:spcAft>
                          <a:spcPts val="0"/>
                        </a:spcAft>
                      </a:pPr>
                      <a:r>
                        <a:rPr lang="es-CR" sz="1200" b="1" dirty="0">
                          <a:effectLst/>
                          <a:latin typeface="+mn-lt"/>
                          <a:ea typeface="Times New Roman" panose="02020603050405020304" pitchFamily="18" charset="0"/>
                          <a:cs typeface="Arial" panose="020B0604020202020204" pitchFamily="34" charset="0"/>
                        </a:rPr>
                        <a:t> </a:t>
                      </a:r>
                      <a:endParaRPr lang="es-CR" sz="1200" b="1" dirty="0">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w="12700" cap="flat" cmpd="sng" algn="ctr">
                      <a:solidFill>
                        <a:srgbClr val="FFFFFF"/>
                      </a:solidFill>
                      <a:prstDash val="solid"/>
                      <a:round/>
                      <a:headEnd type="none" w="med" len="med"/>
                      <a:tailEnd type="none" w="med" len="med"/>
                    </a:lnT>
                    <a:lnB>
                      <a:noFill/>
                    </a:lnB>
                    <a:solidFill>
                      <a:srgbClr val="FFFF00"/>
                    </a:solidFill>
                  </a:tcPr>
                </a:tc>
                <a:tc>
                  <a:txBody>
                    <a:bodyPr/>
                    <a:lstStyle/>
                    <a:p>
                      <a:pPr algn="ctr">
                        <a:lnSpc>
                          <a:spcPct val="107000"/>
                        </a:lnSpc>
                        <a:spcAft>
                          <a:spcPts val="0"/>
                        </a:spcAft>
                      </a:pPr>
                      <a:r>
                        <a:rPr lang="es-CR" sz="1200" b="1" dirty="0">
                          <a:effectLst/>
                          <a:latin typeface="+mn-lt"/>
                          <a:ea typeface="Times New Roman" panose="02020603050405020304" pitchFamily="18" charset="0"/>
                          <a:cs typeface="Arial" panose="020B0604020202020204" pitchFamily="34" charset="0"/>
                        </a:rPr>
                        <a:t> </a:t>
                      </a:r>
                      <a:endParaRPr lang="es-CR" sz="1200" b="1" dirty="0">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w="12700" cap="flat" cmpd="sng" algn="ctr">
                      <a:solidFill>
                        <a:srgbClr val="FFFFFF"/>
                      </a:solidFill>
                      <a:prstDash val="solid"/>
                      <a:round/>
                      <a:headEnd type="none" w="med" len="med"/>
                      <a:tailEnd type="none" w="med" len="med"/>
                    </a:lnT>
                    <a:lnB>
                      <a:noFill/>
                    </a:lnB>
                    <a:solidFill>
                      <a:srgbClr val="FF0000"/>
                    </a:solidFill>
                  </a:tcPr>
                </a:tc>
                <a:extLst>
                  <a:ext uri="{0D108BD9-81ED-4DB2-BD59-A6C34878D82A}">
                    <a16:rowId xmlns:a16="http://schemas.microsoft.com/office/drawing/2014/main" val="988622416"/>
                  </a:ext>
                </a:extLst>
              </a:tr>
              <a:tr h="727937">
                <a:tc>
                  <a:txBody>
                    <a:bodyPr/>
                    <a:lstStyle/>
                    <a:p>
                      <a:pPr algn="ctr">
                        <a:lnSpc>
                          <a:spcPct val="107000"/>
                        </a:lnSpc>
                        <a:spcAft>
                          <a:spcPts val="0"/>
                        </a:spcAft>
                      </a:pPr>
                      <a:r>
                        <a:rPr lang="es-CR" sz="1000">
                          <a:effectLst/>
                          <a:latin typeface="+mn-lt"/>
                          <a:ea typeface="Times New Roman" panose="02020603050405020304" pitchFamily="18" charset="0"/>
                          <a:cs typeface="Arial" panose="020B0604020202020204" pitchFamily="34" charset="0"/>
                        </a:rPr>
                        <a:t>Actividades culturales y educativas sobre patrimonio cultural y natural.</a:t>
                      </a:r>
                      <a:endParaRPr lang="es-CR" sz="1000">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es-CR" sz="1000" dirty="0">
                          <a:effectLst/>
                          <a:latin typeface="+mn-lt"/>
                          <a:ea typeface="Times New Roman" panose="02020603050405020304" pitchFamily="18" charset="0"/>
                          <a:cs typeface="Arial" panose="020B0604020202020204" pitchFamily="34" charset="0"/>
                        </a:rPr>
                        <a:t>Cantidad de actividades culturales y educativas sobre patrimonio cultural y natural</a:t>
                      </a:r>
                      <a:r>
                        <a:rPr lang="es-CR" sz="1000" dirty="0" smtClean="0">
                          <a:effectLst/>
                          <a:latin typeface="+mn-lt"/>
                          <a:ea typeface="Times New Roman" panose="02020603050405020304" pitchFamily="18" charset="0"/>
                          <a:cs typeface="Arial" panose="020B0604020202020204" pitchFamily="34" charset="0"/>
                        </a:rPr>
                        <a:t>.</a:t>
                      </a:r>
                    </a:p>
                    <a:p>
                      <a:pPr algn="ctr">
                        <a:lnSpc>
                          <a:spcPct val="107000"/>
                        </a:lnSpc>
                        <a:spcAft>
                          <a:spcPts val="0"/>
                        </a:spcAft>
                      </a:pPr>
                      <a:endParaRPr lang="es-CR" sz="1000" dirty="0">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es-CR" sz="1000" dirty="0">
                          <a:effectLst/>
                          <a:latin typeface="+mn-lt"/>
                          <a:ea typeface="Times New Roman" panose="02020603050405020304" pitchFamily="18" charset="0"/>
                          <a:cs typeface="Arial" panose="020B0604020202020204" pitchFamily="34" charset="0"/>
                        </a:rPr>
                        <a:t>850</a:t>
                      </a:r>
                      <a:endParaRPr lang="es-CR" sz="1000" dirty="0">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es-CR" sz="1200" b="1" dirty="0">
                          <a:solidFill>
                            <a:srgbClr val="002060"/>
                          </a:solidFill>
                          <a:effectLst/>
                          <a:latin typeface="+mn-lt"/>
                          <a:ea typeface="Times New Roman" panose="02020603050405020304" pitchFamily="18" charset="0"/>
                          <a:cs typeface="Arial" panose="020B0604020202020204" pitchFamily="34" charset="0"/>
                        </a:rPr>
                        <a:t>553</a:t>
                      </a:r>
                      <a:endParaRPr lang="es-CR" sz="1200" b="1" dirty="0">
                        <a:solidFill>
                          <a:srgbClr val="002060"/>
                        </a:solidFill>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es-CR" sz="1200" b="1">
                          <a:solidFill>
                            <a:srgbClr val="002060"/>
                          </a:solidFill>
                          <a:effectLst/>
                          <a:latin typeface="+mn-lt"/>
                          <a:ea typeface="Times New Roman" panose="02020603050405020304" pitchFamily="18" charset="0"/>
                          <a:cs typeface="Arial" panose="020B0604020202020204" pitchFamily="34" charset="0"/>
                        </a:rPr>
                        <a:t>65,1</a:t>
                      </a:r>
                      <a:endParaRPr lang="es-CR" sz="1200" b="1">
                        <a:solidFill>
                          <a:srgbClr val="002060"/>
                        </a:solidFill>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es-CR" sz="1000" dirty="0">
                          <a:effectLst/>
                          <a:latin typeface="+mn-lt"/>
                          <a:ea typeface="Times New Roman" panose="02020603050405020304" pitchFamily="18" charset="0"/>
                          <a:cs typeface="Arial" panose="020B0604020202020204" pitchFamily="34" charset="0"/>
                        </a:rPr>
                        <a:t>X</a:t>
                      </a:r>
                      <a:endParaRPr lang="es-CR" sz="1000" dirty="0">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nSpc>
                          <a:spcPct val="107000"/>
                        </a:lnSpc>
                      </a:pPr>
                      <a:endParaRPr lang="es-CR" sz="10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nSpc>
                          <a:spcPct val="107000"/>
                        </a:lnSpc>
                      </a:pPr>
                      <a:endParaRPr lang="es-CR" sz="1000">
                        <a:effectLst/>
                        <a:latin typeface="+mn-lt"/>
                        <a:cs typeface="Times New Roman" panose="02020603050405020304" pitchFamily="18" charset="0"/>
                      </a:endParaRPr>
                    </a:p>
                  </a:txBody>
                  <a:tcPr marL="44450" marR="44450" marT="0" marB="0" anchor="ctr">
                    <a:lnL>
                      <a:noFill/>
                    </a:lnL>
                    <a:lnR>
                      <a:noFill/>
                    </a:lnR>
                    <a:lnT>
                      <a:noFill/>
                    </a:lnT>
                    <a:lnB>
                      <a:noFill/>
                    </a:lnB>
                  </a:tcPr>
                </a:tc>
                <a:extLst>
                  <a:ext uri="{0D108BD9-81ED-4DB2-BD59-A6C34878D82A}">
                    <a16:rowId xmlns:a16="http://schemas.microsoft.com/office/drawing/2014/main" val="691069507"/>
                  </a:ext>
                </a:extLst>
              </a:tr>
              <a:tr h="1455874">
                <a:tc>
                  <a:txBody>
                    <a:bodyPr/>
                    <a:lstStyle/>
                    <a:p>
                      <a:pPr algn="ctr">
                        <a:lnSpc>
                          <a:spcPct val="107000"/>
                        </a:lnSpc>
                        <a:spcAft>
                          <a:spcPts val="0"/>
                        </a:spcAft>
                      </a:pPr>
                      <a:r>
                        <a:rPr lang="es-CR" sz="1000">
                          <a:effectLst/>
                          <a:latin typeface="+mn-lt"/>
                          <a:ea typeface="Times New Roman" panose="02020603050405020304" pitchFamily="18" charset="0"/>
                          <a:cs typeface="Arial" panose="020B0604020202020204" pitchFamily="34" charset="0"/>
                        </a:rPr>
                        <a:t>Actividades de investigación, protección y conservación sobre arqueología, historia e historia natural.</a:t>
                      </a:r>
                      <a:endParaRPr lang="es-CR" sz="1000">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es-CR" sz="1000" dirty="0">
                          <a:effectLst/>
                          <a:latin typeface="+mn-lt"/>
                          <a:ea typeface="Times New Roman" panose="02020603050405020304" pitchFamily="18" charset="0"/>
                          <a:cs typeface="Arial" panose="020B0604020202020204" pitchFamily="34" charset="0"/>
                        </a:rPr>
                        <a:t>Cantidad de acciones para la conservación de la biodiversidad, mitigación y prevención de diversos impactos en el patrimonio arqueológico, así como la investigación del patrimonio cultural y natural.</a:t>
                      </a:r>
                      <a:endParaRPr lang="es-CR" sz="1000" dirty="0">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es-CR" sz="1000" dirty="0">
                          <a:effectLst/>
                          <a:latin typeface="+mn-lt"/>
                          <a:ea typeface="Times New Roman" panose="02020603050405020304" pitchFamily="18" charset="0"/>
                          <a:cs typeface="Arial" panose="020B0604020202020204" pitchFamily="34" charset="0"/>
                        </a:rPr>
                        <a:t>550</a:t>
                      </a:r>
                      <a:endParaRPr lang="es-CR" sz="1000" dirty="0">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es-CR" sz="1200" b="1" dirty="0">
                          <a:solidFill>
                            <a:srgbClr val="002060"/>
                          </a:solidFill>
                          <a:effectLst/>
                          <a:latin typeface="+mn-lt"/>
                          <a:ea typeface="Times New Roman" panose="02020603050405020304" pitchFamily="18" charset="0"/>
                          <a:cs typeface="Arial" panose="020B0604020202020204" pitchFamily="34" charset="0"/>
                        </a:rPr>
                        <a:t>385</a:t>
                      </a:r>
                      <a:endParaRPr lang="es-CR" sz="1200" b="1" dirty="0">
                        <a:solidFill>
                          <a:srgbClr val="002060"/>
                        </a:solidFill>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es-CR" sz="1200" b="1" dirty="0">
                          <a:solidFill>
                            <a:srgbClr val="002060"/>
                          </a:solidFill>
                          <a:effectLst/>
                          <a:latin typeface="+mn-lt"/>
                          <a:ea typeface="Times New Roman" panose="02020603050405020304" pitchFamily="18" charset="0"/>
                          <a:cs typeface="Arial" panose="020B0604020202020204" pitchFamily="34" charset="0"/>
                        </a:rPr>
                        <a:t>70,0</a:t>
                      </a:r>
                      <a:endParaRPr lang="es-CR" sz="1200" b="1" dirty="0">
                        <a:solidFill>
                          <a:srgbClr val="002060"/>
                        </a:solidFill>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es-CR" sz="1000" dirty="0">
                          <a:effectLst/>
                          <a:latin typeface="+mn-lt"/>
                          <a:ea typeface="Times New Roman" panose="02020603050405020304" pitchFamily="18" charset="0"/>
                          <a:cs typeface="Arial" panose="020B0604020202020204" pitchFamily="34" charset="0"/>
                        </a:rPr>
                        <a:t>X</a:t>
                      </a:r>
                      <a:endParaRPr lang="es-CR" sz="1000" dirty="0">
                        <a:effectLst/>
                        <a:latin typeface="+mn-lt"/>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nSpc>
                          <a:spcPct val="107000"/>
                        </a:lnSpc>
                      </a:pPr>
                      <a:endParaRPr lang="es-CR" sz="10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nSpc>
                          <a:spcPct val="107000"/>
                        </a:lnSpc>
                      </a:pPr>
                      <a:endParaRPr lang="es-CR" sz="1000" dirty="0">
                        <a:effectLst/>
                        <a:latin typeface="+mn-lt"/>
                        <a:cs typeface="Times New Roman" panose="02020603050405020304" pitchFamily="18" charset="0"/>
                      </a:endParaRPr>
                    </a:p>
                  </a:txBody>
                  <a:tcPr marL="44450" marR="44450" marT="0" marB="0" anchor="ctr">
                    <a:lnL>
                      <a:noFill/>
                    </a:lnL>
                    <a:lnR>
                      <a:noFill/>
                    </a:lnR>
                    <a:lnT>
                      <a:noFill/>
                    </a:lnT>
                    <a:lnB>
                      <a:noFill/>
                    </a:lnB>
                  </a:tcPr>
                </a:tc>
                <a:extLst>
                  <a:ext uri="{0D108BD9-81ED-4DB2-BD59-A6C34878D82A}">
                    <a16:rowId xmlns:a16="http://schemas.microsoft.com/office/drawing/2014/main" val="3979764159"/>
                  </a:ext>
                </a:extLst>
              </a:tr>
              <a:tr h="171760">
                <a:tc>
                  <a:txBody>
                    <a:bodyPr/>
                    <a:lstStyle/>
                    <a:p>
                      <a:pPr algn="ctr">
                        <a:lnSpc>
                          <a:spcPct val="107000"/>
                        </a:lnSpc>
                        <a:spcAft>
                          <a:spcPts val="0"/>
                        </a:spcAft>
                      </a:pPr>
                      <a:r>
                        <a:rPr lang="es-CR" sz="700" b="1">
                          <a:effectLst/>
                          <a:latin typeface="Arial" panose="020B0604020202020204" pitchFamily="34" charset="0"/>
                          <a:ea typeface="Times New Roman" panose="02020603050405020304" pitchFamily="18" charset="0"/>
                          <a:cs typeface="Arial" panose="020B0604020202020204" pitchFamily="34" charset="0"/>
                        </a:rPr>
                        <a:t>Total</a:t>
                      </a:r>
                      <a:endParaRPr lang="es-CR" sz="12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nSpc>
                          <a:spcPct val="107000"/>
                        </a:lnSpc>
                        <a:spcAft>
                          <a:spcPts val="0"/>
                        </a:spcAft>
                      </a:pPr>
                      <a:r>
                        <a:rPr lang="es-CR" sz="700" b="1">
                          <a:effectLst/>
                          <a:latin typeface="Arial" panose="020B0604020202020204" pitchFamily="34" charset="0"/>
                          <a:ea typeface="Times New Roman" panose="02020603050405020304" pitchFamily="18" charset="0"/>
                          <a:cs typeface="Arial" panose="020B0604020202020204" pitchFamily="34" charset="0"/>
                        </a:rPr>
                        <a:t> </a:t>
                      </a:r>
                      <a:endParaRPr lang="es-CR" sz="12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nSpc>
                          <a:spcPct val="107000"/>
                        </a:lnSpc>
                      </a:pPr>
                      <a:endParaRPr lang="es-CR" sz="1200">
                        <a:effectLst/>
                        <a:latin typeface="Arial" panose="020B0604020202020204" pitchFamily="34" charset="0"/>
                        <a:cs typeface="Times New Roman" panose="02020603050405020304" pitchFamily="18"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nSpc>
                          <a:spcPct val="107000"/>
                        </a:lnSpc>
                      </a:pPr>
                      <a:endParaRPr lang="es-CR" sz="1200">
                        <a:effectLst/>
                        <a:latin typeface="Arial" panose="020B0604020202020204" pitchFamily="34" charset="0"/>
                        <a:cs typeface="Times New Roman" panose="02020603050405020304" pitchFamily="18"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nSpc>
                          <a:spcPct val="107000"/>
                        </a:lnSpc>
                      </a:pPr>
                      <a:endParaRPr lang="es-CR" sz="1200">
                        <a:effectLst/>
                        <a:latin typeface="Arial" panose="020B0604020202020204" pitchFamily="34" charset="0"/>
                        <a:cs typeface="Times New Roman" panose="02020603050405020304" pitchFamily="18"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gn="ctr">
                        <a:lnSpc>
                          <a:spcPct val="107000"/>
                        </a:lnSpc>
                        <a:spcAft>
                          <a:spcPts val="0"/>
                        </a:spcAft>
                      </a:pPr>
                      <a:r>
                        <a:rPr lang="es-CR" sz="700" b="1">
                          <a:effectLst/>
                          <a:latin typeface="Arial" panose="020B0604020202020204" pitchFamily="34" charset="0"/>
                          <a:ea typeface="Times New Roman" panose="02020603050405020304" pitchFamily="18" charset="0"/>
                          <a:cs typeface="Arial" panose="020B0604020202020204" pitchFamily="34" charset="0"/>
                        </a:rPr>
                        <a:t>2</a:t>
                      </a:r>
                      <a:endParaRPr lang="es-CR" sz="12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es-CR" sz="700" b="1">
                          <a:effectLst/>
                          <a:latin typeface="Arial" panose="020B0604020202020204" pitchFamily="34" charset="0"/>
                          <a:ea typeface="Times New Roman" panose="02020603050405020304" pitchFamily="18" charset="0"/>
                          <a:cs typeface="Arial" panose="020B0604020202020204" pitchFamily="34" charset="0"/>
                        </a:rPr>
                        <a:t>0</a:t>
                      </a:r>
                      <a:endParaRPr lang="es-CR" sz="12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es-CR" sz="700" b="1" dirty="0">
                          <a:effectLst/>
                          <a:latin typeface="Arial" panose="020B0604020202020204" pitchFamily="34" charset="0"/>
                          <a:ea typeface="Times New Roman" panose="02020603050405020304" pitchFamily="18" charset="0"/>
                          <a:cs typeface="Arial" panose="020B0604020202020204" pitchFamily="34" charset="0"/>
                        </a:rPr>
                        <a:t>0</a:t>
                      </a:r>
                      <a:endParaRPr lang="es-CR" sz="12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407023050"/>
                  </a:ext>
                </a:extLst>
              </a:tr>
            </a:tbl>
          </a:graphicData>
        </a:graphic>
      </p:graphicFrame>
    </p:spTree>
    <p:extLst>
      <p:ext uri="{BB962C8B-B14F-4D97-AF65-F5344CB8AC3E}">
        <p14:creationId xmlns:p14="http://schemas.microsoft.com/office/powerpoint/2010/main" val="34880171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RESUMEN DE LOS INDICADORES</a:t>
            </a:r>
            <a:endParaRPr lang="es-CR"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519227161"/>
              </p:ext>
            </p:extLst>
          </p:nvPr>
        </p:nvGraphicFramePr>
        <p:xfrm>
          <a:off x="1828800" y="1882272"/>
          <a:ext cx="9326879" cy="3870827"/>
        </p:xfrm>
        <a:graphic>
          <a:graphicData uri="http://schemas.openxmlformats.org/drawingml/2006/table">
            <a:tbl>
              <a:tblPr firstRow="1" firstCol="1" bandRow="1"/>
              <a:tblGrid>
                <a:gridCol w="1848103">
                  <a:extLst>
                    <a:ext uri="{9D8B030D-6E8A-4147-A177-3AD203B41FA5}">
                      <a16:colId xmlns:a16="http://schemas.microsoft.com/office/drawing/2014/main" val="2795345143"/>
                    </a:ext>
                  </a:extLst>
                </a:gridCol>
                <a:gridCol w="3581173">
                  <a:extLst>
                    <a:ext uri="{9D8B030D-6E8A-4147-A177-3AD203B41FA5}">
                      <a16:colId xmlns:a16="http://schemas.microsoft.com/office/drawing/2014/main" val="328917696"/>
                    </a:ext>
                  </a:extLst>
                </a:gridCol>
                <a:gridCol w="632282">
                  <a:extLst>
                    <a:ext uri="{9D8B030D-6E8A-4147-A177-3AD203B41FA5}">
                      <a16:colId xmlns:a16="http://schemas.microsoft.com/office/drawing/2014/main" val="579222494"/>
                    </a:ext>
                  </a:extLst>
                </a:gridCol>
                <a:gridCol w="553248">
                  <a:extLst>
                    <a:ext uri="{9D8B030D-6E8A-4147-A177-3AD203B41FA5}">
                      <a16:colId xmlns:a16="http://schemas.microsoft.com/office/drawing/2014/main" val="4093232366"/>
                    </a:ext>
                  </a:extLst>
                </a:gridCol>
                <a:gridCol w="553248">
                  <a:extLst>
                    <a:ext uri="{9D8B030D-6E8A-4147-A177-3AD203B41FA5}">
                      <a16:colId xmlns:a16="http://schemas.microsoft.com/office/drawing/2014/main" val="1923204738"/>
                    </a:ext>
                  </a:extLst>
                </a:gridCol>
                <a:gridCol w="237108">
                  <a:extLst>
                    <a:ext uri="{9D8B030D-6E8A-4147-A177-3AD203B41FA5}">
                      <a16:colId xmlns:a16="http://schemas.microsoft.com/office/drawing/2014/main" val="1145857483"/>
                    </a:ext>
                  </a:extLst>
                </a:gridCol>
                <a:gridCol w="236553">
                  <a:extLst>
                    <a:ext uri="{9D8B030D-6E8A-4147-A177-3AD203B41FA5}">
                      <a16:colId xmlns:a16="http://schemas.microsoft.com/office/drawing/2014/main" val="3425185777"/>
                    </a:ext>
                  </a:extLst>
                </a:gridCol>
                <a:gridCol w="227667">
                  <a:extLst>
                    <a:ext uri="{9D8B030D-6E8A-4147-A177-3AD203B41FA5}">
                      <a16:colId xmlns:a16="http://schemas.microsoft.com/office/drawing/2014/main" val="1123279333"/>
                    </a:ext>
                  </a:extLst>
                </a:gridCol>
                <a:gridCol w="503093">
                  <a:extLst>
                    <a:ext uri="{9D8B030D-6E8A-4147-A177-3AD203B41FA5}">
                      <a16:colId xmlns:a16="http://schemas.microsoft.com/office/drawing/2014/main" val="3058381305"/>
                    </a:ext>
                  </a:extLst>
                </a:gridCol>
                <a:gridCol w="544304">
                  <a:extLst>
                    <a:ext uri="{9D8B030D-6E8A-4147-A177-3AD203B41FA5}">
                      <a16:colId xmlns:a16="http://schemas.microsoft.com/office/drawing/2014/main" val="692092241"/>
                    </a:ext>
                  </a:extLst>
                </a:gridCol>
                <a:gridCol w="410100">
                  <a:extLst>
                    <a:ext uri="{9D8B030D-6E8A-4147-A177-3AD203B41FA5}">
                      <a16:colId xmlns:a16="http://schemas.microsoft.com/office/drawing/2014/main" val="359279123"/>
                    </a:ext>
                  </a:extLst>
                </a:gridCol>
              </a:tblGrid>
              <a:tr h="276789">
                <a:tc rowSpan="2">
                  <a:txBody>
                    <a:bodyPr/>
                    <a:lstStyle/>
                    <a:p>
                      <a:pPr algn="ctr">
                        <a:lnSpc>
                          <a:spcPct val="107000"/>
                        </a:lnSpc>
                        <a:spcAft>
                          <a:spcPts val="0"/>
                        </a:spcAft>
                      </a:pPr>
                      <a:r>
                        <a:rPr lang="es-CR" sz="600" b="1" dirty="0">
                          <a:effectLst/>
                          <a:latin typeface="Arial" panose="020B0604020202020204" pitchFamily="34" charset="0"/>
                          <a:ea typeface="Times New Roman" panose="02020603050405020304" pitchFamily="18" charset="0"/>
                          <a:cs typeface="Arial" panose="020B0604020202020204" pitchFamily="34" charset="0"/>
                        </a:rPr>
                        <a:t>Producto</a:t>
                      </a:r>
                      <a:endParaRPr lang="es-CR" sz="900" dirty="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1F497D"/>
                    </a:solidFill>
                  </a:tcPr>
                </a:tc>
                <a:tc rowSpan="2">
                  <a:txBody>
                    <a:bodyPr/>
                    <a:lstStyle/>
                    <a:p>
                      <a:pPr algn="ctr">
                        <a:lnSpc>
                          <a:spcPct val="107000"/>
                        </a:lnSpc>
                        <a:spcAft>
                          <a:spcPts val="0"/>
                        </a:spcAft>
                      </a:pPr>
                      <a:r>
                        <a:rPr lang="es-CR" sz="600" b="1" dirty="0">
                          <a:effectLst/>
                          <a:latin typeface="Arial" panose="020B0604020202020204" pitchFamily="34" charset="0"/>
                          <a:ea typeface="Times New Roman" panose="02020603050405020304" pitchFamily="18" charset="0"/>
                          <a:cs typeface="Arial" panose="020B0604020202020204" pitchFamily="34" charset="0"/>
                        </a:rPr>
                        <a:t> Indicador</a:t>
                      </a:r>
                      <a:endParaRPr lang="es-CR" sz="900" dirty="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1F497D"/>
                    </a:solidFill>
                  </a:tcPr>
                </a:tc>
                <a:tc gridSpan="3">
                  <a:txBody>
                    <a:bodyPr/>
                    <a:lstStyle/>
                    <a:p>
                      <a:pPr algn="ctr">
                        <a:lnSpc>
                          <a:spcPct val="107000"/>
                        </a:lnSpc>
                        <a:spcAft>
                          <a:spcPts val="0"/>
                        </a:spcAft>
                      </a:pPr>
                      <a:r>
                        <a:rPr lang="es-CR" sz="600" b="1" dirty="0">
                          <a:effectLst/>
                          <a:latin typeface="Arial" panose="020B0604020202020204" pitchFamily="34" charset="0"/>
                          <a:ea typeface="Times New Roman" panose="02020603050405020304" pitchFamily="18" charset="0"/>
                          <a:cs typeface="Arial" panose="020B0604020202020204" pitchFamily="34" charset="0"/>
                        </a:rPr>
                        <a:t>Meta</a:t>
                      </a:r>
                      <a:endParaRPr lang="es-CR" sz="900" dirty="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497D"/>
                    </a:solidFill>
                  </a:tcPr>
                </a:tc>
                <a:tc hMerge="1">
                  <a:txBody>
                    <a:bodyPr/>
                    <a:lstStyle/>
                    <a:p>
                      <a:endParaRPr lang="es-CR"/>
                    </a:p>
                  </a:txBody>
                  <a:tcPr/>
                </a:tc>
                <a:tc hMerge="1">
                  <a:txBody>
                    <a:bodyPr/>
                    <a:lstStyle/>
                    <a:p>
                      <a:endParaRPr lang="es-CR"/>
                    </a:p>
                  </a:txBody>
                  <a:tcPr/>
                </a:tc>
                <a:tc gridSpan="3">
                  <a:txBody>
                    <a:bodyPr/>
                    <a:lstStyle/>
                    <a:p>
                      <a:pPr algn="ctr">
                        <a:lnSpc>
                          <a:spcPct val="107000"/>
                        </a:lnSpc>
                        <a:spcAft>
                          <a:spcPts val="0"/>
                        </a:spcAft>
                      </a:pPr>
                      <a:r>
                        <a:rPr lang="es-CR" sz="600" b="1">
                          <a:effectLst/>
                          <a:latin typeface="Arial" panose="020B0604020202020204" pitchFamily="34" charset="0"/>
                          <a:ea typeface="Times New Roman" panose="02020603050405020304" pitchFamily="18" charset="0"/>
                          <a:cs typeface="Arial" panose="020B0604020202020204" pitchFamily="34" charset="0"/>
                        </a:rPr>
                        <a:t>Grado de avance</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497D"/>
                    </a:solidFill>
                  </a:tcPr>
                </a:tc>
                <a:tc hMerge="1">
                  <a:txBody>
                    <a:bodyPr/>
                    <a:lstStyle/>
                    <a:p>
                      <a:endParaRPr lang="es-CR"/>
                    </a:p>
                  </a:txBody>
                  <a:tcPr/>
                </a:tc>
                <a:tc hMerge="1">
                  <a:txBody>
                    <a:bodyPr/>
                    <a:lstStyle/>
                    <a:p>
                      <a:endParaRPr lang="es-CR"/>
                    </a:p>
                  </a:txBody>
                  <a:tcPr/>
                </a:tc>
                <a:tc gridSpan="2">
                  <a:txBody>
                    <a:bodyPr/>
                    <a:lstStyle/>
                    <a:p>
                      <a:pPr algn="ctr">
                        <a:lnSpc>
                          <a:spcPct val="107000"/>
                        </a:lnSpc>
                        <a:spcAft>
                          <a:spcPts val="0"/>
                        </a:spcAft>
                      </a:pPr>
                      <a:r>
                        <a:rPr lang="es-CR" sz="600" b="1">
                          <a:effectLst/>
                          <a:latin typeface="Arial" panose="020B0604020202020204" pitchFamily="34" charset="0"/>
                          <a:ea typeface="Times New Roman" panose="02020603050405020304" pitchFamily="18" charset="0"/>
                          <a:cs typeface="Arial" panose="020B0604020202020204" pitchFamily="34" charset="0"/>
                        </a:rPr>
                        <a:t>Recursos Estimados</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497D"/>
                    </a:solidFill>
                  </a:tcPr>
                </a:tc>
                <a:tc hMerge="1">
                  <a:txBody>
                    <a:bodyPr/>
                    <a:lstStyle/>
                    <a:p>
                      <a:endParaRPr lang="es-CR"/>
                    </a:p>
                  </a:txBody>
                  <a:tcPr/>
                </a:tc>
                <a:tc rowSpan="2">
                  <a:txBody>
                    <a:bodyPr/>
                    <a:lstStyle/>
                    <a:p>
                      <a:pPr algn="ctr">
                        <a:lnSpc>
                          <a:spcPct val="107000"/>
                        </a:lnSpc>
                        <a:spcAft>
                          <a:spcPts val="0"/>
                        </a:spcAft>
                      </a:pPr>
                      <a:r>
                        <a:rPr lang="es-CR" sz="600" b="1">
                          <a:effectLst/>
                          <a:latin typeface="Arial" panose="020B0604020202020204" pitchFamily="34" charset="0"/>
                          <a:ea typeface="Times New Roman" panose="02020603050405020304" pitchFamily="18" charset="0"/>
                          <a:cs typeface="Arial" panose="020B0604020202020204" pitchFamily="34" charset="0"/>
                        </a:rPr>
                        <a:t>Porcen-taje de ejecu-ción</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1F497D"/>
                    </a:solidFill>
                  </a:tcPr>
                </a:tc>
                <a:extLst>
                  <a:ext uri="{0D108BD9-81ED-4DB2-BD59-A6C34878D82A}">
                    <a16:rowId xmlns:a16="http://schemas.microsoft.com/office/drawing/2014/main" val="760588190"/>
                  </a:ext>
                </a:extLst>
              </a:tr>
              <a:tr h="553579">
                <a:tc vMerge="1">
                  <a:txBody>
                    <a:bodyPr/>
                    <a:lstStyle/>
                    <a:p>
                      <a:endParaRPr lang="es-CR"/>
                    </a:p>
                  </a:txBody>
                  <a:tcPr/>
                </a:tc>
                <a:tc vMerge="1">
                  <a:txBody>
                    <a:bodyPr/>
                    <a:lstStyle/>
                    <a:p>
                      <a:endParaRPr lang="es-CR"/>
                    </a:p>
                  </a:txBody>
                  <a:tcPr/>
                </a:tc>
                <a:tc>
                  <a:txBody>
                    <a:bodyPr/>
                    <a:lstStyle/>
                    <a:p>
                      <a:pPr>
                        <a:lnSpc>
                          <a:spcPct val="107000"/>
                        </a:lnSpc>
                        <a:spcAft>
                          <a:spcPts val="0"/>
                        </a:spcAft>
                      </a:pPr>
                      <a:r>
                        <a:rPr lang="es-CR" sz="600" b="1" dirty="0">
                          <a:effectLst/>
                          <a:latin typeface="Arial" panose="020B0604020202020204" pitchFamily="34" charset="0"/>
                          <a:ea typeface="Times New Roman" panose="02020603050405020304" pitchFamily="18" charset="0"/>
                          <a:cs typeface="Arial" panose="020B0604020202020204" pitchFamily="34" charset="0"/>
                        </a:rPr>
                        <a:t>Programada</a:t>
                      </a:r>
                      <a:endParaRPr lang="es-CR" sz="900" dirty="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w="12700" cap="flat" cmpd="sng" algn="ctr">
                      <a:solidFill>
                        <a:srgbClr val="FFFFFF"/>
                      </a:solidFill>
                      <a:prstDash val="solid"/>
                      <a:round/>
                      <a:headEnd type="none" w="med" len="med"/>
                      <a:tailEnd type="none" w="med" len="med"/>
                    </a:lnT>
                    <a:lnB>
                      <a:noFill/>
                    </a:lnB>
                    <a:solidFill>
                      <a:srgbClr val="1F497D"/>
                    </a:solidFill>
                  </a:tcPr>
                </a:tc>
                <a:tc>
                  <a:txBody>
                    <a:bodyPr/>
                    <a:lstStyle/>
                    <a:p>
                      <a:pPr>
                        <a:lnSpc>
                          <a:spcPct val="107000"/>
                        </a:lnSpc>
                        <a:spcAft>
                          <a:spcPts val="0"/>
                        </a:spcAft>
                      </a:pPr>
                      <a:r>
                        <a:rPr lang="es-CR" sz="600" b="1" dirty="0">
                          <a:effectLst/>
                          <a:latin typeface="Arial" panose="020B0604020202020204" pitchFamily="34" charset="0"/>
                          <a:ea typeface="Times New Roman" panose="02020603050405020304" pitchFamily="18" charset="0"/>
                          <a:cs typeface="Arial" panose="020B0604020202020204" pitchFamily="34" charset="0"/>
                        </a:rPr>
                        <a:t>Alcanzada</a:t>
                      </a:r>
                      <a:endParaRPr lang="es-CR" sz="900" dirty="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w="12700" cap="flat" cmpd="sng" algn="ctr">
                      <a:solidFill>
                        <a:srgbClr val="FFFFFF"/>
                      </a:solidFill>
                      <a:prstDash val="solid"/>
                      <a:round/>
                      <a:headEnd type="none" w="med" len="med"/>
                      <a:tailEnd type="none" w="med" len="med"/>
                    </a:lnT>
                    <a:lnB>
                      <a:noFill/>
                    </a:lnB>
                    <a:solidFill>
                      <a:srgbClr val="1F497D"/>
                    </a:solidFill>
                  </a:tcPr>
                </a:tc>
                <a:tc>
                  <a:txBody>
                    <a:bodyPr/>
                    <a:lstStyle/>
                    <a:p>
                      <a:pPr algn="ctr">
                        <a:lnSpc>
                          <a:spcPct val="107000"/>
                        </a:lnSpc>
                        <a:spcAft>
                          <a:spcPts val="0"/>
                        </a:spcAft>
                      </a:pPr>
                      <a:r>
                        <a:rPr lang="es-CR" sz="600" b="1" dirty="0">
                          <a:effectLst/>
                          <a:latin typeface="Arial" panose="020B0604020202020204" pitchFamily="34" charset="0"/>
                          <a:ea typeface="Times New Roman" panose="02020603050405020304" pitchFamily="18" charset="0"/>
                          <a:cs typeface="Arial" panose="020B0604020202020204" pitchFamily="34" charset="0"/>
                        </a:rPr>
                        <a:t>Porcentaje</a:t>
                      </a:r>
                      <a:br>
                        <a:rPr lang="es-CR" sz="600" b="1" dirty="0">
                          <a:effectLst/>
                          <a:latin typeface="Arial" panose="020B0604020202020204" pitchFamily="34" charset="0"/>
                          <a:ea typeface="Times New Roman" panose="02020603050405020304" pitchFamily="18" charset="0"/>
                          <a:cs typeface="Arial" panose="020B0604020202020204" pitchFamily="34" charset="0"/>
                        </a:rPr>
                      </a:br>
                      <a:r>
                        <a:rPr lang="es-CR" sz="600" b="1" dirty="0">
                          <a:effectLst/>
                          <a:latin typeface="Arial" panose="020B0604020202020204" pitchFamily="34" charset="0"/>
                          <a:ea typeface="Times New Roman" panose="02020603050405020304" pitchFamily="18" charset="0"/>
                          <a:cs typeface="Arial" panose="020B0604020202020204" pitchFamily="34" charset="0"/>
                        </a:rPr>
                        <a:t>de avance</a:t>
                      </a:r>
                      <a:endParaRPr lang="es-CR" sz="900" dirty="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w="12700" cap="flat" cmpd="sng" algn="ctr">
                      <a:solidFill>
                        <a:srgbClr val="FFFFFF"/>
                      </a:solidFill>
                      <a:prstDash val="solid"/>
                      <a:round/>
                      <a:headEnd type="none" w="med" len="med"/>
                      <a:tailEnd type="none" w="med" len="med"/>
                    </a:lnT>
                    <a:lnB>
                      <a:noFill/>
                    </a:lnB>
                    <a:solidFill>
                      <a:srgbClr val="1F497D"/>
                    </a:solidFill>
                  </a:tcPr>
                </a:tc>
                <a:tc>
                  <a:txBody>
                    <a:bodyPr/>
                    <a:lstStyle/>
                    <a:p>
                      <a:pPr algn="ctr">
                        <a:lnSpc>
                          <a:spcPct val="107000"/>
                        </a:lnSpc>
                        <a:spcAft>
                          <a:spcPts val="0"/>
                        </a:spcAft>
                      </a:pPr>
                      <a:r>
                        <a:rPr lang="es-CR" sz="600" b="1" dirty="0">
                          <a:effectLst/>
                          <a:latin typeface="Arial" panose="020B0604020202020204" pitchFamily="34" charset="0"/>
                          <a:ea typeface="Times New Roman" panose="02020603050405020304" pitchFamily="18" charset="0"/>
                          <a:cs typeface="Arial" panose="020B0604020202020204" pitchFamily="34" charset="0"/>
                        </a:rPr>
                        <a:t> </a:t>
                      </a:r>
                      <a:endParaRPr lang="es-CR" sz="900" dirty="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w="12700" cap="flat" cmpd="sng" algn="ctr">
                      <a:solidFill>
                        <a:srgbClr val="FFFFFF"/>
                      </a:solidFill>
                      <a:prstDash val="solid"/>
                      <a:round/>
                      <a:headEnd type="none" w="med" len="med"/>
                      <a:tailEnd type="none" w="med" len="med"/>
                    </a:lnT>
                    <a:lnB>
                      <a:noFill/>
                    </a:lnB>
                    <a:solidFill>
                      <a:srgbClr val="92D050"/>
                    </a:solidFill>
                  </a:tcPr>
                </a:tc>
                <a:tc>
                  <a:txBody>
                    <a:bodyPr/>
                    <a:lstStyle/>
                    <a:p>
                      <a:pPr algn="ctr">
                        <a:lnSpc>
                          <a:spcPct val="107000"/>
                        </a:lnSpc>
                        <a:spcAft>
                          <a:spcPts val="0"/>
                        </a:spcAft>
                      </a:pPr>
                      <a:r>
                        <a:rPr lang="es-CR" sz="600" b="1" dirty="0">
                          <a:effectLst/>
                          <a:latin typeface="Arial" panose="020B0604020202020204" pitchFamily="34" charset="0"/>
                          <a:ea typeface="Times New Roman" panose="02020603050405020304" pitchFamily="18" charset="0"/>
                          <a:cs typeface="Arial" panose="020B0604020202020204" pitchFamily="34" charset="0"/>
                        </a:rPr>
                        <a:t> </a:t>
                      </a:r>
                      <a:endParaRPr lang="es-CR" sz="900" dirty="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w="12700" cap="flat" cmpd="sng" algn="ctr">
                      <a:solidFill>
                        <a:srgbClr val="FFFFFF"/>
                      </a:solidFill>
                      <a:prstDash val="solid"/>
                      <a:round/>
                      <a:headEnd type="none" w="med" len="med"/>
                      <a:tailEnd type="none" w="med" len="med"/>
                    </a:lnT>
                    <a:lnB>
                      <a:noFill/>
                    </a:lnB>
                    <a:solidFill>
                      <a:srgbClr val="FFFF00"/>
                    </a:solidFill>
                  </a:tcPr>
                </a:tc>
                <a:tc>
                  <a:txBody>
                    <a:bodyPr/>
                    <a:lstStyle/>
                    <a:p>
                      <a:pPr algn="ctr">
                        <a:lnSpc>
                          <a:spcPct val="107000"/>
                        </a:lnSpc>
                        <a:spcAft>
                          <a:spcPts val="0"/>
                        </a:spcAft>
                      </a:pPr>
                      <a:r>
                        <a:rPr lang="es-CR" sz="600" b="1">
                          <a:effectLst/>
                          <a:latin typeface="Arial" panose="020B0604020202020204" pitchFamily="34" charset="0"/>
                          <a:ea typeface="Times New Roman" panose="02020603050405020304" pitchFamily="18" charset="0"/>
                          <a:cs typeface="Arial" panose="020B0604020202020204" pitchFamily="34" charset="0"/>
                        </a:rPr>
                        <a:t> </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FF0000"/>
                    </a:solidFill>
                  </a:tcPr>
                </a:tc>
                <a:tc>
                  <a:txBody>
                    <a:bodyPr/>
                    <a:lstStyle/>
                    <a:p>
                      <a:pPr algn="ctr">
                        <a:lnSpc>
                          <a:spcPct val="107000"/>
                        </a:lnSpc>
                        <a:spcAft>
                          <a:spcPts val="0"/>
                        </a:spcAft>
                      </a:pPr>
                      <a:r>
                        <a:rPr lang="es-CR" sz="600" b="1">
                          <a:effectLst/>
                          <a:latin typeface="Arial" panose="020B0604020202020204" pitchFamily="34" charset="0"/>
                          <a:ea typeface="Times New Roman" panose="02020603050405020304" pitchFamily="18" charset="0"/>
                          <a:cs typeface="Arial" panose="020B0604020202020204" pitchFamily="34" charset="0"/>
                        </a:rPr>
                        <a:t>Programados</a:t>
                      </a:r>
                      <a:br>
                        <a:rPr lang="es-CR" sz="600" b="1">
                          <a:effectLst/>
                          <a:latin typeface="Arial" panose="020B0604020202020204" pitchFamily="34" charset="0"/>
                          <a:ea typeface="Times New Roman" panose="02020603050405020304" pitchFamily="18" charset="0"/>
                          <a:cs typeface="Arial" panose="020B0604020202020204" pitchFamily="34" charset="0"/>
                        </a:rPr>
                      </a:br>
                      <a:r>
                        <a:rPr lang="es-CR" sz="600" b="1">
                          <a:effectLst/>
                          <a:latin typeface="Arial" panose="020B0604020202020204" pitchFamily="34" charset="0"/>
                          <a:ea typeface="Times New Roman" panose="02020603050405020304" pitchFamily="18" charset="0"/>
                          <a:cs typeface="Arial" panose="020B0604020202020204" pitchFamily="34" charset="0"/>
                        </a:rPr>
                        <a:t> </a:t>
                      </a:r>
                      <a:r>
                        <a:rPr lang="es-CR" sz="600" b="1" baseline="30000">
                          <a:effectLst/>
                          <a:latin typeface="Arial" panose="020B0604020202020204" pitchFamily="34" charset="0"/>
                          <a:ea typeface="Times New Roman" panose="02020603050405020304" pitchFamily="18" charset="0"/>
                          <a:cs typeface="Arial" panose="020B0604020202020204" pitchFamily="34" charset="0"/>
                        </a:rPr>
                        <a:t>1/</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w="12700" cap="flat" cmpd="sng" algn="ctr">
                      <a:solidFill>
                        <a:srgbClr val="000000"/>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a:noFill/>
                    </a:lnB>
                    <a:solidFill>
                      <a:srgbClr val="1F497D"/>
                    </a:solidFill>
                  </a:tcPr>
                </a:tc>
                <a:tc>
                  <a:txBody>
                    <a:bodyPr/>
                    <a:lstStyle/>
                    <a:p>
                      <a:pPr algn="ctr">
                        <a:lnSpc>
                          <a:spcPct val="107000"/>
                        </a:lnSpc>
                        <a:spcAft>
                          <a:spcPts val="0"/>
                        </a:spcAft>
                      </a:pPr>
                      <a:r>
                        <a:rPr lang="es-CR" sz="600" b="1">
                          <a:effectLst/>
                          <a:latin typeface="Arial" panose="020B0604020202020204" pitchFamily="34" charset="0"/>
                          <a:ea typeface="Times New Roman" panose="02020603050405020304" pitchFamily="18" charset="0"/>
                          <a:cs typeface="Arial" panose="020B0604020202020204" pitchFamily="34" charset="0"/>
                        </a:rPr>
                        <a:t> Ejecutados</a:t>
                      </a:r>
                      <a:br>
                        <a:rPr lang="es-CR" sz="600" b="1">
                          <a:effectLst/>
                          <a:latin typeface="Arial" panose="020B0604020202020204" pitchFamily="34" charset="0"/>
                          <a:ea typeface="Times New Roman" panose="02020603050405020304" pitchFamily="18" charset="0"/>
                          <a:cs typeface="Arial" panose="020B0604020202020204" pitchFamily="34" charset="0"/>
                        </a:rPr>
                      </a:br>
                      <a:r>
                        <a:rPr lang="es-CR" sz="600" b="1">
                          <a:effectLst/>
                          <a:latin typeface="Arial" panose="020B0604020202020204" pitchFamily="34" charset="0"/>
                          <a:ea typeface="Times New Roman" panose="02020603050405020304" pitchFamily="18" charset="0"/>
                          <a:cs typeface="Arial" panose="020B0604020202020204" pitchFamily="34" charset="0"/>
                        </a:rPr>
                        <a:t> </a:t>
                      </a:r>
                      <a:r>
                        <a:rPr lang="es-CR" sz="600" b="1" baseline="30000">
                          <a:effectLst/>
                          <a:latin typeface="Arial" panose="020B0604020202020204" pitchFamily="34" charset="0"/>
                          <a:ea typeface="Times New Roman" panose="02020603050405020304" pitchFamily="18" charset="0"/>
                          <a:cs typeface="Arial" panose="020B0604020202020204" pitchFamily="34" charset="0"/>
                        </a:rPr>
                        <a:t>  2/ </a:t>
                      </a:r>
                      <a:r>
                        <a:rPr lang="es-CR" sz="600" b="1">
                          <a:effectLst/>
                          <a:latin typeface="Arial" panose="020B0604020202020204" pitchFamily="34" charset="0"/>
                          <a:ea typeface="Times New Roman" panose="02020603050405020304" pitchFamily="18" charset="0"/>
                          <a:cs typeface="Arial" panose="020B0604020202020204" pitchFamily="34" charset="0"/>
                        </a:rPr>
                        <a:t> </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w="12700" cap="flat" cmpd="sng" algn="ctr">
                      <a:solidFill>
                        <a:srgbClr val="FFFFFF"/>
                      </a:solidFill>
                      <a:prstDash val="solid"/>
                      <a:round/>
                      <a:headEnd type="none" w="med" len="med"/>
                      <a:tailEnd type="none" w="med" len="med"/>
                    </a:lnT>
                    <a:lnB>
                      <a:noFill/>
                    </a:lnB>
                    <a:solidFill>
                      <a:srgbClr val="1F497D"/>
                    </a:solidFill>
                  </a:tcPr>
                </a:tc>
                <a:tc vMerge="1">
                  <a:txBody>
                    <a:bodyPr/>
                    <a:lstStyle/>
                    <a:p>
                      <a:endParaRPr lang="es-CR"/>
                    </a:p>
                  </a:txBody>
                  <a:tcPr/>
                </a:tc>
                <a:extLst>
                  <a:ext uri="{0D108BD9-81ED-4DB2-BD59-A6C34878D82A}">
                    <a16:rowId xmlns:a16="http://schemas.microsoft.com/office/drawing/2014/main" val="2101324720"/>
                  </a:ext>
                </a:extLst>
              </a:tr>
              <a:tr h="283425">
                <a:tc rowSpan="3">
                  <a:txBody>
                    <a:bodyPr/>
                    <a:lstStyle/>
                    <a:p>
                      <a:pPr algn="ctr">
                        <a:lnSpc>
                          <a:spcPct val="107000"/>
                        </a:lnSpc>
                        <a:spcAft>
                          <a:spcPts val="0"/>
                        </a:spcAft>
                      </a:pPr>
                      <a:r>
                        <a:rPr lang="es-CR" sz="1000">
                          <a:effectLst/>
                          <a:latin typeface="Arial" panose="020B0604020202020204" pitchFamily="34" charset="0"/>
                          <a:ea typeface="Times New Roman" panose="02020603050405020304" pitchFamily="18" charset="0"/>
                          <a:cs typeface="Arial" panose="020B0604020202020204" pitchFamily="34" charset="0"/>
                        </a:rPr>
                        <a:t>Actividades culturales y educativas sobre patrimonio cultural y natural.</a:t>
                      </a:r>
                      <a:endParaRPr lang="es-CR" sz="10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171450" indent="-171450" algn="just">
                        <a:lnSpc>
                          <a:spcPct val="107000"/>
                        </a:lnSpc>
                        <a:spcAft>
                          <a:spcPts val="0"/>
                        </a:spcAft>
                        <a:buFont typeface="Arial" panose="020B0604020202020204" pitchFamily="34" charset="0"/>
                        <a:buChar char="•"/>
                      </a:pPr>
                      <a:r>
                        <a:rPr lang="es-CR" sz="800" dirty="0">
                          <a:effectLst/>
                          <a:latin typeface="Arial" panose="020B0604020202020204" pitchFamily="34" charset="0"/>
                          <a:ea typeface="Times New Roman" panose="02020603050405020304" pitchFamily="18" charset="0"/>
                          <a:cs typeface="Arial" panose="020B0604020202020204" pitchFamily="34" charset="0"/>
                        </a:rPr>
                        <a:t>N° de intervenciones socioculturales desarrolladas en centros de desarrollo turístico.  </a:t>
                      </a:r>
                      <a:r>
                        <a:rPr lang="es-CR" sz="800" dirty="0" smtClean="0">
                          <a:effectLst/>
                          <a:latin typeface="Arial" panose="020B0604020202020204" pitchFamily="34" charset="0"/>
                          <a:ea typeface="Times New Roman" panose="02020603050405020304" pitchFamily="18" charset="0"/>
                          <a:cs typeface="Arial" panose="020B0604020202020204" pitchFamily="34" charset="0"/>
                        </a:rPr>
                        <a:t>   </a:t>
                      </a:r>
                      <a:endParaRPr lang="es-CR" sz="800" dirty="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0</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800" b="1"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0</a:t>
                      </a:r>
                      <a:endParaRPr lang="es-CR" sz="105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800" b="1">
                          <a:solidFill>
                            <a:srgbClr val="002060"/>
                          </a:solidFill>
                          <a:effectLst/>
                          <a:latin typeface="Arial" panose="020B0604020202020204" pitchFamily="34" charset="0"/>
                          <a:ea typeface="Times New Roman" panose="02020603050405020304" pitchFamily="18" charset="0"/>
                          <a:cs typeface="Arial" panose="020B0604020202020204" pitchFamily="34" charset="0"/>
                        </a:rPr>
                        <a:t>-</a:t>
                      </a:r>
                      <a:endParaRPr lang="es-CR" sz="1050" b="1">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X</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22,8</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8,7</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38,2</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29358464"/>
                  </a:ext>
                </a:extLst>
              </a:tr>
              <a:tr h="282417">
                <a:tc vMerge="1">
                  <a:txBody>
                    <a:bodyPr/>
                    <a:lstStyle/>
                    <a:p>
                      <a:endParaRPr lang="es-CR"/>
                    </a:p>
                  </a:txBody>
                  <a:tcPr/>
                </a:tc>
                <a:tc>
                  <a:txBody>
                    <a:bodyPr/>
                    <a:lstStyle/>
                    <a:p>
                      <a:pPr marL="171450" indent="-171450" algn="just">
                        <a:lnSpc>
                          <a:spcPct val="107000"/>
                        </a:lnSpc>
                        <a:spcAft>
                          <a:spcPts val="0"/>
                        </a:spcAft>
                        <a:buFont typeface="Arial" panose="020B0604020202020204" pitchFamily="34" charset="0"/>
                        <a:buChar char="•"/>
                      </a:pPr>
                      <a:r>
                        <a:rPr lang="es-CR" sz="800" dirty="0">
                          <a:effectLst/>
                          <a:latin typeface="Arial" panose="020B0604020202020204" pitchFamily="34" charset="0"/>
                          <a:ea typeface="Times New Roman" panose="02020603050405020304" pitchFamily="18" charset="0"/>
                          <a:cs typeface="Arial" panose="020B0604020202020204" pitchFamily="34" charset="0"/>
                        </a:rPr>
                        <a:t>Porcentaje de personas participantes en las diferentes actividades culturales realizadas</a:t>
                      </a:r>
                      <a:r>
                        <a:rPr lang="es-CR" sz="800" dirty="0" smtClean="0">
                          <a:effectLst/>
                          <a:latin typeface="Arial" panose="020B0604020202020204" pitchFamily="34" charset="0"/>
                          <a:ea typeface="Times New Roman" panose="02020603050405020304" pitchFamily="18" charset="0"/>
                          <a:cs typeface="Arial" panose="020B0604020202020204" pitchFamily="34" charset="0"/>
                        </a:rPr>
                        <a:t>.</a:t>
                      </a: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100</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800" b="1"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50</a:t>
                      </a:r>
                      <a:endParaRPr lang="es-CR" sz="105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800" b="1"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50,0</a:t>
                      </a:r>
                      <a:endParaRPr lang="es-CR" sz="105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X</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400</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193</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48,3</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44319216"/>
                  </a:ext>
                </a:extLst>
              </a:tr>
              <a:tr h="382724">
                <a:tc vMerge="1">
                  <a:txBody>
                    <a:bodyPr/>
                    <a:lstStyle/>
                    <a:p>
                      <a:endParaRPr lang="es-CR"/>
                    </a:p>
                  </a:txBody>
                  <a:tcPr/>
                </a:tc>
                <a:tc>
                  <a:txBody>
                    <a:bodyPr/>
                    <a:lstStyle/>
                    <a:p>
                      <a:pPr marL="171450" indent="-171450" algn="just">
                        <a:lnSpc>
                          <a:spcPct val="107000"/>
                        </a:lnSpc>
                        <a:spcAft>
                          <a:spcPts val="0"/>
                        </a:spcAft>
                        <a:buFont typeface="Arial" panose="020B0604020202020204" pitchFamily="34" charset="0"/>
                        <a:buChar char="•"/>
                      </a:pPr>
                      <a:r>
                        <a:rPr lang="es-CR" sz="800" dirty="0">
                          <a:effectLst/>
                          <a:latin typeface="Arial" panose="020B0604020202020204" pitchFamily="34" charset="0"/>
                          <a:ea typeface="Times New Roman" panose="02020603050405020304" pitchFamily="18" charset="0"/>
                          <a:cs typeface="Arial" panose="020B0604020202020204" pitchFamily="34" charset="0"/>
                        </a:rPr>
                        <a:t>Porcentaje de estudiantes de escuelas urbano marginales que asimilaron los objetivos del programa</a:t>
                      </a:r>
                      <a:r>
                        <a:rPr lang="es-CR" sz="800" dirty="0" smtClean="0">
                          <a:effectLst/>
                          <a:latin typeface="Arial" panose="020B0604020202020204" pitchFamily="34" charset="0"/>
                          <a:ea typeface="Times New Roman" panose="02020603050405020304" pitchFamily="18" charset="0"/>
                          <a:cs typeface="Arial" panose="020B0604020202020204" pitchFamily="34" charset="0"/>
                        </a:rPr>
                        <a:t>.</a:t>
                      </a: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100</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800" b="1"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47</a:t>
                      </a:r>
                      <a:endParaRPr lang="es-CR" sz="105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800" b="1"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47,0</a:t>
                      </a:r>
                      <a:endParaRPr lang="es-CR" sz="105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X</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pPr>
                      <a:endParaRPr lang="es-CR" sz="900">
                        <a:effectLst/>
                        <a:latin typeface="Arial" panose="020B060402020202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pPr>
                      <a:endParaRPr lang="es-CR" sz="900">
                        <a:effectLst/>
                        <a:latin typeface="Arial" panose="020B060402020202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pPr>
                      <a:endParaRPr lang="es-CR" sz="900">
                        <a:effectLst/>
                        <a:latin typeface="Arial" panose="020B0604020202020204" pitchFamily="34" charset="0"/>
                        <a:cs typeface="Times New Roman" panose="02020603050405020304" pitchFamily="18" charset="0"/>
                      </a:endParaRPr>
                    </a:p>
                  </a:txBody>
                  <a:tcPr marL="33955" marR="33955"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86957281"/>
                  </a:ext>
                </a:extLst>
              </a:tr>
              <a:tr h="313133">
                <a:tc>
                  <a:txBody>
                    <a:bodyPr/>
                    <a:lstStyle/>
                    <a:p>
                      <a:pPr>
                        <a:lnSpc>
                          <a:spcPct val="107000"/>
                        </a:lnSpc>
                      </a:pPr>
                      <a:endParaRPr lang="es-CR" sz="1000">
                        <a:effectLst/>
                        <a:latin typeface="Arial" panose="020B0604020202020204" pitchFamily="34" charset="0"/>
                        <a:cs typeface="Times New Roman" panose="02020603050405020304" pitchFamily="18" charset="0"/>
                      </a:endParaRPr>
                    </a:p>
                  </a:txBody>
                  <a:tcPr marL="33955" marR="33955"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171450" indent="-171450" algn="just">
                        <a:lnSpc>
                          <a:spcPct val="107000"/>
                        </a:lnSpc>
                        <a:spcAft>
                          <a:spcPts val="0"/>
                        </a:spcAft>
                        <a:buFont typeface="Arial" panose="020B0604020202020204" pitchFamily="34" charset="0"/>
                        <a:buChar char="•"/>
                      </a:pPr>
                      <a:r>
                        <a:rPr lang="es-CR" sz="800" dirty="0">
                          <a:effectLst/>
                          <a:latin typeface="Arial" panose="020B0604020202020204" pitchFamily="34" charset="0"/>
                          <a:ea typeface="Times New Roman" panose="02020603050405020304" pitchFamily="18" charset="0"/>
                          <a:cs typeface="Arial" panose="020B0604020202020204" pitchFamily="34" charset="0"/>
                        </a:rPr>
                        <a:t>Porcentaje de estudiantes que participaron en los talleres de verano de inicio y medio año</a:t>
                      </a:r>
                      <a:r>
                        <a:rPr lang="es-CR" sz="800" dirty="0" smtClean="0">
                          <a:effectLst/>
                          <a:latin typeface="Arial" panose="020B0604020202020204" pitchFamily="34" charset="0"/>
                          <a:ea typeface="Times New Roman" panose="02020603050405020304" pitchFamily="18" charset="0"/>
                          <a:cs typeface="Arial" panose="020B0604020202020204" pitchFamily="34" charset="0"/>
                        </a:rPr>
                        <a:t>.</a:t>
                      </a: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100</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800" b="1"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47</a:t>
                      </a:r>
                      <a:endParaRPr lang="es-CR" sz="105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800" b="1"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47,0</a:t>
                      </a:r>
                      <a:endParaRPr lang="es-CR" sz="105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X</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pPr>
                      <a:endParaRPr lang="es-CR" sz="900">
                        <a:effectLst/>
                        <a:latin typeface="Arial" panose="020B060402020202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pPr>
                      <a:endParaRPr lang="es-CR" sz="900">
                        <a:effectLst/>
                        <a:latin typeface="Arial" panose="020B060402020202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pPr>
                      <a:endParaRPr lang="es-CR" sz="900">
                        <a:effectLst/>
                        <a:latin typeface="Arial" panose="020B0604020202020204" pitchFamily="34" charset="0"/>
                        <a:cs typeface="Times New Roman" panose="02020603050405020304" pitchFamily="18" charset="0"/>
                      </a:endParaRPr>
                    </a:p>
                  </a:txBody>
                  <a:tcPr marL="33955" marR="33955"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84791065"/>
                  </a:ext>
                </a:extLst>
              </a:tr>
              <a:tr h="313133">
                <a:tc>
                  <a:txBody>
                    <a:bodyPr/>
                    <a:lstStyle/>
                    <a:p>
                      <a:pPr>
                        <a:lnSpc>
                          <a:spcPct val="107000"/>
                        </a:lnSpc>
                      </a:pPr>
                      <a:endParaRPr lang="es-CR" sz="1000">
                        <a:effectLst/>
                        <a:latin typeface="Arial" panose="020B0604020202020204" pitchFamily="34" charset="0"/>
                        <a:cs typeface="Times New Roman" panose="02020603050405020304" pitchFamily="18" charset="0"/>
                      </a:endParaRPr>
                    </a:p>
                  </a:txBody>
                  <a:tcPr marL="33955" marR="33955"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171450" indent="-171450" algn="just">
                        <a:lnSpc>
                          <a:spcPct val="107000"/>
                        </a:lnSpc>
                        <a:spcAft>
                          <a:spcPts val="0"/>
                        </a:spcAft>
                        <a:buFont typeface="Arial" panose="020B0604020202020204" pitchFamily="34" charset="0"/>
                        <a:buChar char="•"/>
                      </a:pPr>
                      <a:r>
                        <a:rPr lang="es-CR" sz="800" dirty="0">
                          <a:effectLst/>
                          <a:latin typeface="Arial" panose="020B0604020202020204" pitchFamily="34" charset="0"/>
                          <a:ea typeface="Times New Roman" panose="02020603050405020304" pitchFamily="18" charset="0"/>
                          <a:cs typeface="Arial" panose="020B0604020202020204" pitchFamily="34" charset="0"/>
                        </a:rPr>
                        <a:t>Tasa de incremento en los usuarios virtuales de la base de datos y redes sociales</a:t>
                      </a:r>
                      <a:r>
                        <a:rPr lang="es-CR" sz="800" dirty="0" smtClean="0">
                          <a:effectLst/>
                          <a:latin typeface="Arial" panose="020B0604020202020204" pitchFamily="34" charset="0"/>
                          <a:ea typeface="Times New Roman" panose="02020603050405020304" pitchFamily="18" charset="0"/>
                          <a:cs typeface="Arial" panose="020B0604020202020204" pitchFamily="34" charset="0"/>
                        </a:rPr>
                        <a:t>.</a:t>
                      </a: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100</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800" b="1">
                          <a:solidFill>
                            <a:srgbClr val="002060"/>
                          </a:solidFill>
                          <a:effectLst/>
                          <a:latin typeface="Arial" panose="020B0604020202020204" pitchFamily="34" charset="0"/>
                          <a:ea typeface="Times New Roman" panose="02020603050405020304" pitchFamily="18" charset="0"/>
                          <a:cs typeface="Arial" panose="020B0604020202020204" pitchFamily="34" charset="0"/>
                        </a:rPr>
                        <a:t>94</a:t>
                      </a:r>
                      <a:endParaRPr lang="es-CR" sz="1050" b="1">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800" b="1"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94,0</a:t>
                      </a:r>
                      <a:endParaRPr lang="es-CR" sz="105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X</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pPr>
                      <a:endParaRPr lang="es-CR" sz="900">
                        <a:effectLst/>
                        <a:latin typeface="Arial" panose="020B060402020202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pPr>
                      <a:endParaRPr lang="es-CR" sz="900">
                        <a:effectLst/>
                        <a:latin typeface="Arial" panose="020B060402020202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pPr>
                      <a:endParaRPr lang="es-CR" sz="900">
                        <a:effectLst/>
                        <a:latin typeface="Arial" panose="020B0604020202020204" pitchFamily="34" charset="0"/>
                        <a:cs typeface="Times New Roman" panose="02020603050405020304" pitchFamily="18" charset="0"/>
                      </a:endParaRPr>
                    </a:p>
                  </a:txBody>
                  <a:tcPr marL="33955" marR="33955"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47693433"/>
                  </a:ext>
                </a:extLst>
              </a:tr>
              <a:tr h="382724">
                <a:tc>
                  <a:txBody>
                    <a:bodyPr/>
                    <a:lstStyle/>
                    <a:p>
                      <a:pPr>
                        <a:lnSpc>
                          <a:spcPct val="107000"/>
                        </a:lnSpc>
                      </a:pPr>
                      <a:endParaRPr lang="es-CR" sz="1000">
                        <a:effectLst/>
                        <a:latin typeface="Arial" panose="020B0604020202020204" pitchFamily="34" charset="0"/>
                        <a:cs typeface="Times New Roman" panose="02020603050405020304" pitchFamily="18" charset="0"/>
                      </a:endParaRPr>
                    </a:p>
                  </a:txBody>
                  <a:tcPr marL="33955" marR="33955"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171450" indent="-171450" algn="just">
                        <a:lnSpc>
                          <a:spcPct val="107000"/>
                        </a:lnSpc>
                        <a:spcAft>
                          <a:spcPts val="0"/>
                        </a:spcAft>
                        <a:buFont typeface="Arial" panose="020B0604020202020204" pitchFamily="34" charset="0"/>
                        <a:buChar char="•"/>
                      </a:pPr>
                      <a:r>
                        <a:rPr lang="es-CR" sz="800" dirty="0">
                          <a:effectLst/>
                          <a:latin typeface="Arial" panose="020B0604020202020204" pitchFamily="34" charset="0"/>
                          <a:ea typeface="Times New Roman" panose="02020603050405020304" pitchFamily="18" charset="0"/>
                          <a:cs typeface="Arial" panose="020B0604020202020204" pitchFamily="34" charset="0"/>
                        </a:rPr>
                        <a:t>Porcentaje de ejemplares nuevos de las colecciones de Historia Natural expuestos al público anualmente</a:t>
                      </a:r>
                      <a:r>
                        <a:rPr lang="es-CR" sz="800" dirty="0" smtClean="0">
                          <a:effectLst/>
                          <a:latin typeface="Arial" panose="020B0604020202020204" pitchFamily="34" charset="0"/>
                          <a:ea typeface="Times New Roman" panose="02020603050405020304" pitchFamily="18" charset="0"/>
                          <a:cs typeface="Arial" panose="020B0604020202020204" pitchFamily="34" charset="0"/>
                        </a:rPr>
                        <a:t>.</a:t>
                      </a: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100</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800" b="1">
                          <a:solidFill>
                            <a:srgbClr val="002060"/>
                          </a:solidFill>
                          <a:effectLst/>
                          <a:latin typeface="Arial" panose="020B0604020202020204" pitchFamily="34" charset="0"/>
                          <a:ea typeface="Times New Roman" panose="02020603050405020304" pitchFamily="18" charset="0"/>
                          <a:cs typeface="Arial" panose="020B0604020202020204" pitchFamily="34" charset="0"/>
                        </a:rPr>
                        <a:t>50</a:t>
                      </a:r>
                      <a:endParaRPr lang="es-CR" sz="1050" b="1">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800" b="1"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50,0</a:t>
                      </a:r>
                      <a:endParaRPr lang="es-CR" sz="105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X</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pPr>
                      <a:endParaRPr lang="es-CR" sz="900">
                        <a:effectLst/>
                        <a:latin typeface="Arial" panose="020B060402020202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pPr>
                      <a:endParaRPr lang="es-CR" sz="900">
                        <a:effectLst/>
                        <a:latin typeface="Arial" panose="020B060402020202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pPr>
                      <a:endParaRPr lang="es-CR" sz="900">
                        <a:effectLst/>
                        <a:latin typeface="Arial" panose="020B060402020202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pPr>
                      <a:endParaRPr lang="es-CR" sz="900">
                        <a:effectLst/>
                        <a:latin typeface="Arial" panose="020B060402020202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pPr>
                      <a:endParaRPr lang="es-CR" sz="900">
                        <a:effectLst/>
                        <a:latin typeface="Arial" panose="020B0604020202020204" pitchFamily="34" charset="0"/>
                        <a:cs typeface="Times New Roman" panose="02020603050405020304" pitchFamily="18" charset="0"/>
                      </a:endParaRPr>
                    </a:p>
                  </a:txBody>
                  <a:tcPr marL="33955" marR="33955"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23038927"/>
                  </a:ext>
                </a:extLst>
              </a:tr>
              <a:tr h="661082">
                <a:tc rowSpan="2">
                  <a:txBody>
                    <a:bodyPr/>
                    <a:lstStyle/>
                    <a:p>
                      <a:pPr algn="ctr">
                        <a:lnSpc>
                          <a:spcPct val="107000"/>
                        </a:lnSpc>
                        <a:spcAft>
                          <a:spcPts val="0"/>
                        </a:spcAft>
                      </a:pPr>
                      <a:r>
                        <a:rPr lang="es-CR" sz="1000" dirty="0">
                          <a:effectLst/>
                          <a:latin typeface="Arial" panose="020B0604020202020204" pitchFamily="34" charset="0"/>
                          <a:ea typeface="Times New Roman" panose="02020603050405020304" pitchFamily="18" charset="0"/>
                          <a:cs typeface="Arial" panose="020B0604020202020204" pitchFamily="34" charset="0"/>
                        </a:rPr>
                        <a:t>Actividades de investigación, protección y conservación sobre arqueología, historia e historia natural.</a:t>
                      </a:r>
                      <a:endParaRPr lang="es-CR" sz="1000" dirty="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171450" indent="-171450" algn="just">
                        <a:lnSpc>
                          <a:spcPct val="107000"/>
                        </a:lnSpc>
                        <a:spcAft>
                          <a:spcPts val="0"/>
                        </a:spcAft>
                        <a:buFont typeface="Arial" panose="020B0604020202020204" pitchFamily="34" charset="0"/>
                        <a:buChar char="•"/>
                      </a:pPr>
                      <a:r>
                        <a:rPr lang="es-CR" sz="800" dirty="0">
                          <a:effectLst/>
                          <a:latin typeface="Arial" panose="020B0604020202020204" pitchFamily="34" charset="0"/>
                          <a:ea typeface="Times New Roman" panose="02020603050405020304" pitchFamily="18" charset="0"/>
                          <a:cs typeface="Arial" panose="020B0604020202020204" pitchFamily="34" charset="0"/>
                        </a:rPr>
                        <a:t>Porcentaje de acciones desarrolladas para la conservación de la biodiversidad, mitigación y prevención de diversos impactos en el patrimonio arqueológico, así como la investigación del patrimonio cultural y natural. </a:t>
                      </a:r>
                      <a:endParaRPr lang="es-CR" sz="800" dirty="0" smtClean="0">
                        <a:effectLst/>
                        <a:latin typeface="Arial" panose="020B0604020202020204" pitchFamily="34" charset="0"/>
                        <a:ea typeface="Times New Roman" panose="02020603050405020304" pitchFamily="18" charset="0"/>
                        <a:cs typeface="Arial" panose="020B0604020202020204" pitchFamily="34"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100</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800" b="1">
                          <a:solidFill>
                            <a:srgbClr val="002060"/>
                          </a:solidFill>
                          <a:effectLst/>
                          <a:latin typeface="Arial" panose="020B0604020202020204" pitchFamily="34" charset="0"/>
                          <a:ea typeface="Times New Roman" panose="02020603050405020304" pitchFamily="18" charset="0"/>
                          <a:cs typeface="Arial" panose="020B0604020202020204" pitchFamily="34" charset="0"/>
                        </a:rPr>
                        <a:t>70</a:t>
                      </a:r>
                      <a:endParaRPr lang="es-CR" sz="1050" b="1">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800" b="1"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70,0</a:t>
                      </a:r>
                      <a:endParaRPr lang="es-CR" sz="105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X</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200</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100</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50,0</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38661420"/>
                  </a:ext>
                </a:extLst>
              </a:tr>
              <a:tr h="283425">
                <a:tc vMerge="1">
                  <a:txBody>
                    <a:bodyPr/>
                    <a:lstStyle/>
                    <a:p>
                      <a:endParaRPr lang="es-CR"/>
                    </a:p>
                  </a:txBody>
                  <a:tcPr/>
                </a:tc>
                <a:tc>
                  <a:txBody>
                    <a:bodyPr/>
                    <a:lstStyle/>
                    <a:p>
                      <a:pPr marL="171450" indent="-171450" algn="just">
                        <a:lnSpc>
                          <a:spcPct val="107000"/>
                        </a:lnSpc>
                        <a:spcAft>
                          <a:spcPts val="0"/>
                        </a:spcAft>
                        <a:buFont typeface="Arial" panose="020B0604020202020204" pitchFamily="34" charset="0"/>
                        <a:buChar char="•"/>
                      </a:pPr>
                      <a:r>
                        <a:rPr lang="es-CR" sz="800" dirty="0">
                          <a:effectLst/>
                          <a:latin typeface="Arial" panose="020B0604020202020204" pitchFamily="34" charset="0"/>
                          <a:ea typeface="Times New Roman" panose="02020603050405020304" pitchFamily="18" charset="0"/>
                          <a:cs typeface="Arial" panose="020B0604020202020204" pitchFamily="34" charset="0"/>
                        </a:rPr>
                        <a:t>Incremento anual de las colecciones de Historia Natural disponibles al público. (Porcentaje)</a:t>
                      </a:r>
                      <a:endParaRPr lang="es-CR" sz="800" dirty="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100</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800" b="1">
                          <a:solidFill>
                            <a:srgbClr val="002060"/>
                          </a:solidFill>
                          <a:effectLst/>
                          <a:latin typeface="Arial" panose="020B0604020202020204" pitchFamily="34" charset="0"/>
                          <a:ea typeface="Times New Roman" panose="02020603050405020304" pitchFamily="18" charset="0"/>
                          <a:cs typeface="Arial" panose="020B0604020202020204" pitchFamily="34" charset="0"/>
                        </a:rPr>
                        <a:t>50</a:t>
                      </a:r>
                      <a:endParaRPr lang="es-CR" sz="1050" b="1">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800" b="1"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lang="es-CR" sz="800" b="1" dirty="0" smtClean="0">
                          <a:solidFill>
                            <a:srgbClr val="002060"/>
                          </a:solidFill>
                          <a:effectLst/>
                          <a:latin typeface="Arial" panose="020B0604020202020204" pitchFamily="34" charset="0"/>
                          <a:ea typeface="Times New Roman" panose="02020603050405020304" pitchFamily="18" charset="0"/>
                          <a:cs typeface="Arial" panose="020B0604020202020204" pitchFamily="34" charset="0"/>
                        </a:rPr>
                        <a:t>50,0 </a:t>
                      </a:r>
                      <a:endParaRPr lang="es-CR" sz="105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X</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gn="ct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 </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 </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a:noFill/>
                    </a:lnB>
                  </a:tcPr>
                </a:tc>
                <a:tc>
                  <a:txBody>
                    <a:bodyPr/>
                    <a:lstStyle/>
                    <a:p>
                      <a:pPr>
                        <a:lnSpc>
                          <a:spcPct val="107000"/>
                        </a:lnSpc>
                        <a:spcAft>
                          <a:spcPts val="0"/>
                        </a:spcAft>
                      </a:pPr>
                      <a:r>
                        <a:rPr lang="es-CR" sz="600">
                          <a:effectLst/>
                          <a:latin typeface="Arial" panose="020B0604020202020204" pitchFamily="34" charset="0"/>
                          <a:ea typeface="Times New Roman" panose="02020603050405020304" pitchFamily="18" charset="0"/>
                          <a:cs typeface="Arial" panose="020B0604020202020204" pitchFamily="34" charset="0"/>
                        </a:rPr>
                        <a:t> </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51400259"/>
                  </a:ext>
                </a:extLst>
              </a:tr>
              <a:tr h="138396">
                <a:tc>
                  <a:txBody>
                    <a:bodyPr/>
                    <a:lstStyle/>
                    <a:p>
                      <a:pPr algn="ctr">
                        <a:lnSpc>
                          <a:spcPct val="107000"/>
                        </a:lnSpc>
                        <a:spcAft>
                          <a:spcPts val="0"/>
                        </a:spcAft>
                      </a:pPr>
                      <a:r>
                        <a:rPr lang="es-CR" sz="600" b="1">
                          <a:effectLst/>
                          <a:latin typeface="Arial" panose="020B0604020202020204" pitchFamily="34" charset="0"/>
                          <a:ea typeface="Times New Roman" panose="02020603050405020304" pitchFamily="18" charset="0"/>
                          <a:cs typeface="Arial" panose="020B0604020202020204" pitchFamily="34" charset="0"/>
                        </a:rPr>
                        <a:t>Total</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nSpc>
                          <a:spcPct val="107000"/>
                        </a:lnSpc>
                        <a:spcAft>
                          <a:spcPts val="0"/>
                        </a:spcAft>
                      </a:pPr>
                      <a:r>
                        <a:rPr lang="es-CR" sz="600" b="1">
                          <a:effectLst/>
                          <a:latin typeface="Arial" panose="020B0604020202020204" pitchFamily="34" charset="0"/>
                          <a:ea typeface="Times New Roman" panose="02020603050405020304" pitchFamily="18" charset="0"/>
                          <a:cs typeface="Arial" panose="020B0604020202020204" pitchFamily="34" charset="0"/>
                        </a:rPr>
                        <a:t> </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nSpc>
                          <a:spcPct val="107000"/>
                        </a:lnSpc>
                        <a:spcAft>
                          <a:spcPts val="0"/>
                        </a:spcAft>
                      </a:pPr>
                      <a:r>
                        <a:rPr lang="es-CR" sz="600" b="1">
                          <a:effectLst/>
                          <a:latin typeface="Arial" panose="020B0604020202020204" pitchFamily="34" charset="0"/>
                          <a:ea typeface="Times New Roman" panose="02020603050405020304" pitchFamily="18" charset="0"/>
                          <a:cs typeface="Arial" panose="020B0604020202020204" pitchFamily="34" charset="0"/>
                        </a:rPr>
                        <a:t> </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nSpc>
                          <a:spcPct val="107000"/>
                        </a:lnSpc>
                        <a:spcAft>
                          <a:spcPts val="0"/>
                        </a:spcAft>
                      </a:pPr>
                      <a:r>
                        <a:rPr lang="es-CR" sz="600" b="1">
                          <a:effectLst/>
                          <a:latin typeface="Arial" panose="020B0604020202020204" pitchFamily="34" charset="0"/>
                          <a:ea typeface="Times New Roman" panose="02020603050405020304" pitchFamily="18" charset="0"/>
                          <a:cs typeface="Arial" panose="020B0604020202020204" pitchFamily="34" charset="0"/>
                        </a:rPr>
                        <a:t> </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nSpc>
                          <a:spcPct val="107000"/>
                        </a:lnSpc>
                        <a:spcAft>
                          <a:spcPts val="0"/>
                        </a:spcAft>
                      </a:pPr>
                      <a:r>
                        <a:rPr lang="es-CR" sz="600" b="1">
                          <a:effectLst/>
                          <a:latin typeface="Arial" panose="020B0604020202020204" pitchFamily="34" charset="0"/>
                          <a:ea typeface="Times New Roman" panose="02020603050405020304" pitchFamily="18" charset="0"/>
                          <a:cs typeface="Arial" panose="020B0604020202020204" pitchFamily="34" charset="0"/>
                        </a:rPr>
                        <a:t> </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gn="ctr">
                        <a:lnSpc>
                          <a:spcPct val="107000"/>
                        </a:lnSpc>
                        <a:spcAft>
                          <a:spcPts val="0"/>
                        </a:spcAft>
                      </a:pPr>
                      <a:r>
                        <a:rPr lang="es-CR" sz="600" b="1">
                          <a:effectLst/>
                          <a:latin typeface="Arial" panose="020B0604020202020204" pitchFamily="34" charset="0"/>
                          <a:ea typeface="Times New Roman" panose="02020603050405020304" pitchFamily="18" charset="0"/>
                          <a:cs typeface="Arial" panose="020B0604020202020204" pitchFamily="34" charset="0"/>
                        </a:rPr>
                        <a:t>8</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es-CR" sz="600" b="1">
                          <a:effectLst/>
                          <a:latin typeface="Arial" panose="020B0604020202020204" pitchFamily="34" charset="0"/>
                          <a:ea typeface="Times New Roman" panose="02020603050405020304" pitchFamily="18" charset="0"/>
                          <a:cs typeface="Arial" panose="020B0604020202020204" pitchFamily="34" charset="0"/>
                        </a:rPr>
                        <a:t>0</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es-CR" sz="600" b="1">
                          <a:effectLst/>
                          <a:latin typeface="Arial" panose="020B0604020202020204" pitchFamily="34" charset="0"/>
                          <a:ea typeface="Times New Roman" panose="02020603050405020304" pitchFamily="18" charset="0"/>
                          <a:cs typeface="Arial" panose="020B0604020202020204" pitchFamily="34" charset="0"/>
                        </a:rPr>
                        <a:t>0</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r">
                        <a:lnSpc>
                          <a:spcPct val="107000"/>
                        </a:lnSpc>
                        <a:spcAft>
                          <a:spcPts val="0"/>
                        </a:spcAft>
                      </a:pPr>
                      <a:r>
                        <a:rPr lang="es-CR" sz="600" b="1">
                          <a:effectLst/>
                          <a:latin typeface="Arial" panose="020B0604020202020204" pitchFamily="34" charset="0"/>
                          <a:ea typeface="Times New Roman" panose="02020603050405020304" pitchFamily="18" charset="0"/>
                          <a:cs typeface="Arial" panose="020B0604020202020204" pitchFamily="34" charset="0"/>
                        </a:rPr>
                        <a:t>622,8</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gn="r">
                        <a:lnSpc>
                          <a:spcPct val="107000"/>
                        </a:lnSpc>
                        <a:spcAft>
                          <a:spcPts val="0"/>
                        </a:spcAft>
                      </a:pPr>
                      <a:r>
                        <a:rPr lang="es-CR" sz="600" b="1">
                          <a:effectLst/>
                          <a:latin typeface="Arial" panose="020B0604020202020204" pitchFamily="34" charset="0"/>
                          <a:ea typeface="Times New Roman" panose="02020603050405020304" pitchFamily="18" charset="0"/>
                          <a:cs typeface="Arial" panose="020B0604020202020204" pitchFamily="34" charset="0"/>
                        </a:rPr>
                        <a:t>301,7</a:t>
                      </a:r>
                      <a:endParaRPr lang="es-CR" sz="90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a:noFill/>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nSpc>
                          <a:spcPct val="107000"/>
                        </a:lnSpc>
                        <a:spcAft>
                          <a:spcPts val="0"/>
                        </a:spcAft>
                      </a:pPr>
                      <a:r>
                        <a:rPr lang="es-CR" sz="600" b="1" dirty="0">
                          <a:effectLst/>
                          <a:latin typeface="Arial" panose="020B0604020202020204" pitchFamily="34" charset="0"/>
                          <a:ea typeface="Times New Roman" panose="02020603050405020304" pitchFamily="18" charset="0"/>
                          <a:cs typeface="Arial" panose="020B0604020202020204" pitchFamily="34" charset="0"/>
                        </a:rPr>
                        <a:t> 48,4 </a:t>
                      </a:r>
                      <a:endParaRPr lang="es-CR" sz="900" dirty="0">
                        <a:effectLst/>
                        <a:latin typeface="Arial" panose="020B0604020202020204" pitchFamily="34" charset="0"/>
                        <a:ea typeface="Calibri" panose="020F0502020204030204" pitchFamily="34" charset="0"/>
                        <a:cs typeface="Times New Roman" panose="02020603050405020304" pitchFamily="18" charset="0"/>
                      </a:endParaRPr>
                    </a:p>
                  </a:txBody>
                  <a:tcPr marL="33955" marR="33955"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617581317"/>
                  </a:ext>
                </a:extLst>
              </a:tr>
            </a:tbl>
          </a:graphicData>
        </a:graphic>
      </p:graphicFrame>
    </p:spTree>
    <p:extLst>
      <p:ext uri="{BB962C8B-B14F-4D97-AF65-F5344CB8AC3E}">
        <p14:creationId xmlns:p14="http://schemas.microsoft.com/office/powerpoint/2010/main" val="683401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GESTIÓN FINANCIERA </a:t>
            </a:r>
            <a:br>
              <a:rPr lang="es-CR" dirty="0" smtClean="0"/>
            </a:br>
            <a:r>
              <a:rPr lang="es-CR" dirty="0" smtClean="0"/>
              <a:t>I SEMESTRE 2019</a:t>
            </a:r>
            <a:endParaRPr lang="es-CR" dirty="0"/>
          </a:p>
        </p:txBody>
      </p:sp>
      <p:pic>
        <p:nvPicPr>
          <p:cNvPr id="4" name="Marcador de contenido 3"/>
          <p:cNvPicPr>
            <a:picLocks noGrp="1" noChangeAspect="1"/>
          </p:cNvPicPr>
          <p:nvPr>
            <p:ph idx="1"/>
          </p:nvPr>
        </p:nvPicPr>
        <p:blipFill rotWithShape="1">
          <a:blip r:embed="rId2"/>
          <a:srcRect l="38541" t="25398" r="14018" b="11921"/>
          <a:stretch/>
        </p:blipFill>
        <p:spPr>
          <a:xfrm>
            <a:off x="3179723" y="1911927"/>
            <a:ext cx="5893513" cy="4378036"/>
          </a:xfrm>
          <a:prstGeom prst="rect">
            <a:avLst/>
          </a:prstGeom>
        </p:spPr>
      </p:pic>
    </p:spTree>
    <p:extLst>
      <p:ext uri="{BB962C8B-B14F-4D97-AF65-F5344CB8AC3E}">
        <p14:creationId xmlns:p14="http://schemas.microsoft.com/office/powerpoint/2010/main" val="3136889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GESTIÓN FINANCIERA </a:t>
            </a:r>
            <a:br>
              <a:rPr lang="es-CR" dirty="0" smtClean="0"/>
            </a:br>
            <a:r>
              <a:rPr lang="es-CR" dirty="0" smtClean="0"/>
              <a:t>FACTORES INCIDENTES  </a:t>
            </a:r>
            <a:endParaRPr lang="es-CR"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2190503915"/>
              </p:ext>
            </p:extLst>
          </p:nvPr>
        </p:nvGraphicFramePr>
        <p:xfrm>
          <a:off x="2851485" y="1966581"/>
          <a:ext cx="6412831" cy="2634171"/>
        </p:xfrm>
        <a:graphic>
          <a:graphicData uri="http://schemas.openxmlformats.org/drawingml/2006/table">
            <a:tbl>
              <a:tblPr firstRow="1" firstCol="1" bandRow="1">
                <a:tableStyleId>{72833802-FEF1-4C79-8D5D-14CF1EAF98D9}</a:tableStyleId>
              </a:tblPr>
              <a:tblGrid>
                <a:gridCol w="3922771">
                  <a:extLst>
                    <a:ext uri="{9D8B030D-6E8A-4147-A177-3AD203B41FA5}">
                      <a16:colId xmlns:a16="http://schemas.microsoft.com/office/drawing/2014/main" val="3341567778"/>
                    </a:ext>
                  </a:extLst>
                </a:gridCol>
                <a:gridCol w="2490060">
                  <a:extLst>
                    <a:ext uri="{9D8B030D-6E8A-4147-A177-3AD203B41FA5}">
                      <a16:colId xmlns:a16="http://schemas.microsoft.com/office/drawing/2014/main" val="897664308"/>
                    </a:ext>
                  </a:extLst>
                </a:gridCol>
              </a:tblGrid>
              <a:tr h="187031">
                <a:tc>
                  <a:txBody>
                    <a:bodyPr/>
                    <a:lstStyle/>
                    <a:p>
                      <a:pPr algn="ctr">
                        <a:lnSpc>
                          <a:spcPct val="107000"/>
                        </a:lnSpc>
                        <a:spcAft>
                          <a:spcPts val="0"/>
                        </a:spcAft>
                      </a:pPr>
                      <a:r>
                        <a:rPr lang="es-CR" sz="1200" dirty="0">
                          <a:effectLst/>
                          <a:latin typeface="+mn-lt"/>
                        </a:rPr>
                        <a:t>Partida Presupuestaria con ejecución inferior a 45%</a:t>
                      </a:r>
                      <a:endParaRPr lang="es-CR" sz="1200" dirty="0">
                        <a:effectLst/>
                        <a:latin typeface="+mn-lt"/>
                        <a:ea typeface="Calibri" panose="020F0502020204030204" pitchFamily="34" charset="0"/>
                        <a:cs typeface="Times New Roman" panose="02020603050405020304" pitchFamily="18" charset="0"/>
                      </a:endParaRPr>
                    </a:p>
                  </a:txBody>
                  <a:tcPr marL="35838" marR="35838" marT="0" marB="0" anchor="ctr"/>
                </a:tc>
                <a:tc>
                  <a:txBody>
                    <a:bodyPr/>
                    <a:lstStyle/>
                    <a:p>
                      <a:pPr algn="ctr">
                        <a:lnSpc>
                          <a:spcPct val="107000"/>
                        </a:lnSpc>
                        <a:spcAft>
                          <a:spcPts val="0"/>
                        </a:spcAft>
                      </a:pPr>
                      <a:r>
                        <a:rPr lang="es-CR" sz="1200" dirty="0">
                          <a:effectLst/>
                          <a:latin typeface="+mn-lt"/>
                        </a:rPr>
                        <a:t>Factores que incidieron</a:t>
                      </a:r>
                      <a:endParaRPr lang="es-CR" sz="1200" dirty="0">
                        <a:effectLst/>
                        <a:latin typeface="+mn-lt"/>
                        <a:ea typeface="Calibri" panose="020F0502020204030204" pitchFamily="34" charset="0"/>
                        <a:cs typeface="Times New Roman" panose="02020603050405020304" pitchFamily="18" charset="0"/>
                      </a:endParaRPr>
                    </a:p>
                  </a:txBody>
                  <a:tcPr marL="35838" marR="35838" marT="0" marB="0" anchor="ctr"/>
                </a:tc>
                <a:extLst>
                  <a:ext uri="{0D108BD9-81ED-4DB2-BD59-A6C34878D82A}">
                    <a16:rowId xmlns:a16="http://schemas.microsoft.com/office/drawing/2014/main" val="516548078"/>
                  </a:ext>
                </a:extLst>
              </a:tr>
              <a:tr h="436404">
                <a:tc>
                  <a:txBody>
                    <a:bodyPr/>
                    <a:lstStyle/>
                    <a:p>
                      <a:pPr algn="l">
                        <a:lnSpc>
                          <a:spcPct val="107000"/>
                        </a:lnSpc>
                        <a:spcAft>
                          <a:spcPts val="0"/>
                        </a:spcAft>
                      </a:pPr>
                      <a:r>
                        <a:rPr lang="es-CR" sz="1200" dirty="0">
                          <a:effectLst/>
                          <a:latin typeface="+mn-lt"/>
                        </a:rPr>
                        <a:t>0-Remuneraciones</a:t>
                      </a:r>
                      <a:endParaRPr lang="es-CR" sz="1200" dirty="0">
                        <a:effectLst/>
                        <a:latin typeface="+mn-lt"/>
                        <a:ea typeface="Calibri" panose="020F0502020204030204" pitchFamily="34" charset="0"/>
                        <a:cs typeface="Times New Roman" panose="02020603050405020304" pitchFamily="18" charset="0"/>
                      </a:endParaRPr>
                    </a:p>
                  </a:txBody>
                  <a:tcPr marL="35838" marR="35838" marT="0" marB="0" anchor="ctr"/>
                </a:tc>
                <a:tc>
                  <a:txBody>
                    <a:bodyPr/>
                    <a:lstStyle/>
                    <a:p>
                      <a:pPr marL="171450" indent="-171450" algn="just">
                        <a:lnSpc>
                          <a:spcPct val="107000"/>
                        </a:lnSpc>
                        <a:spcAft>
                          <a:spcPts val="0"/>
                        </a:spcAft>
                        <a:buFont typeface="Arial" panose="020B0604020202020204" pitchFamily="34" charset="0"/>
                        <a:buChar char="•"/>
                      </a:pPr>
                      <a:r>
                        <a:rPr lang="es-CR" sz="1200" dirty="0">
                          <a:effectLst/>
                          <a:latin typeface="+mn-lt"/>
                        </a:rPr>
                        <a:t>Incapacidades</a:t>
                      </a:r>
                      <a:endParaRPr lang="es-CR" sz="1200" b="1" dirty="0">
                        <a:effectLst/>
                        <a:latin typeface="+mn-lt"/>
                        <a:ea typeface="Calibri" panose="020F0502020204030204" pitchFamily="34" charset="0"/>
                        <a:cs typeface="Times New Roman" panose="02020603050405020304" pitchFamily="18" charset="0"/>
                      </a:endParaRPr>
                    </a:p>
                  </a:txBody>
                  <a:tcPr marL="35838" marR="35838" marT="0" marB="0" anchor="ctr"/>
                </a:tc>
                <a:extLst>
                  <a:ext uri="{0D108BD9-81ED-4DB2-BD59-A6C34878D82A}">
                    <a16:rowId xmlns:a16="http://schemas.microsoft.com/office/drawing/2014/main" val="41032585"/>
                  </a:ext>
                </a:extLst>
              </a:tr>
              <a:tr h="187031">
                <a:tc>
                  <a:txBody>
                    <a:bodyPr/>
                    <a:lstStyle/>
                    <a:p>
                      <a:pPr algn="l">
                        <a:lnSpc>
                          <a:spcPct val="107000"/>
                        </a:lnSpc>
                        <a:spcAft>
                          <a:spcPts val="0"/>
                        </a:spcAft>
                      </a:pPr>
                      <a:r>
                        <a:rPr lang="es-CR" sz="1200">
                          <a:effectLst/>
                          <a:latin typeface="+mn-lt"/>
                        </a:rPr>
                        <a:t>1-Servicios</a:t>
                      </a:r>
                      <a:endParaRPr lang="es-CR" sz="1200">
                        <a:effectLst/>
                        <a:latin typeface="+mn-lt"/>
                        <a:ea typeface="Calibri" panose="020F0502020204030204" pitchFamily="34" charset="0"/>
                        <a:cs typeface="Times New Roman" panose="02020603050405020304" pitchFamily="18" charset="0"/>
                      </a:endParaRPr>
                    </a:p>
                  </a:txBody>
                  <a:tcPr marL="35838" marR="35838" marT="0" marB="0" anchor="ctr"/>
                </a:tc>
                <a:tc>
                  <a:txBody>
                    <a:bodyPr/>
                    <a:lstStyle/>
                    <a:p>
                      <a:pPr marL="171450" indent="-171450" algn="just">
                        <a:lnSpc>
                          <a:spcPct val="107000"/>
                        </a:lnSpc>
                        <a:spcAft>
                          <a:spcPts val="0"/>
                        </a:spcAft>
                        <a:buFont typeface="Arial" panose="020B0604020202020204" pitchFamily="34" charset="0"/>
                        <a:buChar char="•"/>
                      </a:pPr>
                      <a:r>
                        <a:rPr lang="es-CR" sz="1200" dirty="0">
                          <a:effectLst/>
                          <a:latin typeface="+mn-lt"/>
                        </a:rPr>
                        <a:t>Contratos que inician en el II semestre</a:t>
                      </a:r>
                      <a:endParaRPr lang="es-CR" sz="1200" b="1" dirty="0">
                        <a:effectLst/>
                        <a:latin typeface="+mn-lt"/>
                        <a:ea typeface="Calibri" panose="020F0502020204030204" pitchFamily="34" charset="0"/>
                        <a:cs typeface="Times New Roman" panose="02020603050405020304" pitchFamily="18" charset="0"/>
                      </a:endParaRPr>
                    </a:p>
                  </a:txBody>
                  <a:tcPr marL="35838" marR="35838" marT="0" marB="0" anchor="ctr"/>
                </a:tc>
                <a:extLst>
                  <a:ext uri="{0D108BD9-81ED-4DB2-BD59-A6C34878D82A}">
                    <a16:rowId xmlns:a16="http://schemas.microsoft.com/office/drawing/2014/main" val="1459456634"/>
                  </a:ext>
                </a:extLst>
              </a:tr>
              <a:tr h="436404">
                <a:tc>
                  <a:txBody>
                    <a:bodyPr/>
                    <a:lstStyle/>
                    <a:p>
                      <a:pPr algn="l">
                        <a:lnSpc>
                          <a:spcPct val="107000"/>
                        </a:lnSpc>
                        <a:spcAft>
                          <a:spcPts val="0"/>
                        </a:spcAft>
                      </a:pPr>
                      <a:r>
                        <a:rPr lang="es-CR" sz="1200" dirty="0">
                          <a:effectLst/>
                          <a:latin typeface="+mn-lt"/>
                        </a:rPr>
                        <a:t>2-Materiales y Suministros</a:t>
                      </a:r>
                      <a:endParaRPr lang="es-CR" sz="1200" dirty="0">
                        <a:effectLst/>
                        <a:latin typeface="+mn-lt"/>
                        <a:ea typeface="Calibri" panose="020F0502020204030204" pitchFamily="34" charset="0"/>
                        <a:cs typeface="Times New Roman" panose="02020603050405020304" pitchFamily="18" charset="0"/>
                      </a:endParaRPr>
                    </a:p>
                  </a:txBody>
                  <a:tcPr marL="35838" marR="35838" marT="0" marB="0" anchor="ctr"/>
                </a:tc>
                <a:tc>
                  <a:txBody>
                    <a:bodyPr/>
                    <a:lstStyle/>
                    <a:p>
                      <a:pPr marL="171450" indent="-171450" algn="just">
                        <a:lnSpc>
                          <a:spcPct val="107000"/>
                        </a:lnSpc>
                        <a:spcAft>
                          <a:spcPts val="0"/>
                        </a:spcAft>
                        <a:buFont typeface="Arial" panose="020B0604020202020204" pitchFamily="34" charset="0"/>
                        <a:buChar char="•"/>
                      </a:pPr>
                      <a:r>
                        <a:rPr lang="es-CR" sz="1200" dirty="0">
                          <a:effectLst/>
                          <a:latin typeface="+mn-lt"/>
                        </a:rPr>
                        <a:t>Compras de materiales que se requieren en el II semestre</a:t>
                      </a:r>
                      <a:endParaRPr lang="es-CR" sz="1200" b="1" dirty="0">
                        <a:effectLst/>
                        <a:latin typeface="+mn-lt"/>
                        <a:ea typeface="Calibri" panose="020F0502020204030204" pitchFamily="34" charset="0"/>
                        <a:cs typeface="Times New Roman" panose="02020603050405020304" pitchFamily="18" charset="0"/>
                      </a:endParaRPr>
                    </a:p>
                  </a:txBody>
                  <a:tcPr marL="35838" marR="35838" marT="0" marB="0" anchor="ctr"/>
                </a:tc>
                <a:extLst>
                  <a:ext uri="{0D108BD9-81ED-4DB2-BD59-A6C34878D82A}">
                    <a16:rowId xmlns:a16="http://schemas.microsoft.com/office/drawing/2014/main" val="3937771496"/>
                  </a:ext>
                </a:extLst>
              </a:tr>
              <a:tr h="872809">
                <a:tc>
                  <a:txBody>
                    <a:bodyPr/>
                    <a:lstStyle/>
                    <a:p>
                      <a:pPr algn="l">
                        <a:lnSpc>
                          <a:spcPct val="107000"/>
                        </a:lnSpc>
                        <a:spcAft>
                          <a:spcPts val="0"/>
                        </a:spcAft>
                      </a:pPr>
                      <a:r>
                        <a:rPr lang="es-CR" sz="1200" dirty="0">
                          <a:effectLst/>
                          <a:latin typeface="+mn-lt"/>
                        </a:rPr>
                        <a:t>5-Bienes Duraderos</a:t>
                      </a:r>
                      <a:endParaRPr lang="es-CR" sz="1200" dirty="0">
                        <a:effectLst/>
                        <a:latin typeface="+mn-lt"/>
                        <a:ea typeface="Calibri" panose="020F0502020204030204" pitchFamily="34" charset="0"/>
                        <a:cs typeface="Times New Roman" panose="02020603050405020304" pitchFamily="18" charset="0"/>
                      </a:endParaRPr>
                    </a:p>
                  </a:txBody>
                  <a:tcPr marL="35838" marR="35838" marT="0" marB="0" anchor="ctr"/>
                </a:tc>
                <a:tc>
                  <a:txBody>
                    <a:bodyPr/>
                    <a:lstStyle/>
                    <a:p>
                      <a:pPr marL="171450" indent="-171450" algn="just">
                        <a:lnSpc>
                          <a:spcPct val="107000"/>
                        </a:lnSpc>
                        <a:spcAft>
                          <a:spcPts val="0"/>
                        </a:spcAft>
                        <a:buFont typeface="Arial" panose="020B0604020202020204" pitchFamily="34" charset="0"/>
                        <a:buChar char="•"/>
                      </a:pPr>
                      <a:r>
                        <a:rPr lang="es-CR" sz="1200" dirty="0">
                          <a:effectLst/>
                          <a:latin typeface="+mn-lt"/>
                        </a:rPr>
                        <a:t>Proyectos de remodelación de algunos espacios del Museo que se estarán ejecutando en el II </a:t>
                      </a:r>
                      <a:r>
                        <a:rPr lang="es-CR" sz="1200" dirty="0" smtClean="0">
                          <a:effectLst/>
                          <a:latin typeface="+mn-lt"/>
                        </a:rPr>
                        <a:t>Semestre</a:t>
                      </a:r>
                    </a:p>
                    <a:p>
                      <a:pPr marL="171450" indent="-171450" algn="just">
                        <a:lnSpc>
                          <a:spcPct val="107000"/>
                        </a:lnSpc>
                        <a:spcAft>
                          <a:spcPts val="0"/>
                        </a:spcAft>
                        <a:buFont typeface="Arial" panose="020B0604020202020204" pitchFamily="34" charset="0"/>
                        <a:buChar char="•"/>
                      </a:pPr>
                      <a:r>
                        <a:rPr lang="es-CR" sz="1200" dirty="0" smtClean="0">
                          <a:effectLst/>
                          <a:latin typeface="+mn-lt"/>
                        </a:rPr>
                        <a:t>Compra </a:t>
                      </a:r>
                      <a:r>
                        <a:rPr lang="es-CR" sz="1200" dirty="0">
                          <a:effectLst/>
                          <a:latin typeface="+mn-lt"/>
                        </a:rPr>
                        <a:t>de bienes que están en proceso de contratación</a:t>
                      </a:r>
                      <a:endParaRPr lang="es-CR" sz="1200" b="1" dirty="0">
                        <a:effectLst/>
                        <a:latin typeface="+mn-lt"/>
                        <a:ea typeface="Calibri" panose="020F0502020204030204" pitchFamily="34" charset="0"/>
                        <a:cs typeface="Times New Roman" panose="02020603050405020304" pitchFamily="18" charset="0"/>
                      </a:endParaRPr>
                    </a:p>
                  </a:txBody>
                  <a:tcPr marL="35838" marR="35838" marT="0" marB="0" anchor="ctr"/>
                </a:tc>
                <a:extLst>
                  <a:ext uri="{0D108BD9-81ED-4DB2-BD59-A6C34878D82A}">
                    <a16:rowId xmlns:a16="http://schemas.microsoft.com/office/drawing/2014/main" val="2793996847"/>
                  </a:ext>
                </a:extLst>
              </a:tr>
            </a:tbl>
          </a:graphicData>
        </a:graphic>
      </p:graphicFrame>
    </p:spTree>
    <p:extLst>
      <p:ext uri="{BB962C8B-B14F-4D97-AF65-F5344CB8AC3E}">
        <p14:creationId xmlns:p14="http://schemas.microsoft.com/office/powerpoint/2010/main" val="829354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5"/>
          <p:cNvGraphicFramePr>
            <a:graphicFrameLocks noGrp="1"/>
          </p:cNvGraphicFramePr>
          <p:nvPr>
            <p:ph idx="1"/>
            <p:extLst>
              <p:ext uri="{D42A27DB-BD31-4B8C-83A1-F6EECF244321}">
                <p14:modId xmlns:p14="http://schemas.microsoft.com/office/powerpoint/2010/main" val="3362779003"/>
              </p:ext>
            </p:extLst>
          </p:nvPr>
        </p:nvGraphicFramePr>
        <p:xfrm>
          <a:off x="2031365" y="1870675"/>
          <a:ext cx="8190230" cy="3817496"/>
        </p:xfrm>
        <a:graphic>
          <a:graphicData uri="http://schemas.openxmlformats.org/drawingml/2006/table">
            <a:tbl>
              <a:tblPr>
                <a:tableStyleId>{16D9F66E-5EB9-4882-86FB-DCBF35E3C3E4}</a:tableStyleId>
              </a:tblPr>
              <a:tblGrid>
                <a:gridCol w="2473823">
                  <a:extLst>
                    <a:ext uri="{9D8B030D-6E8A-4147-A177-3AD203B41FA5}">
                      <a16:colId xmlns:a16="http://schemas.microsoft.com/office/drawing/2014/main" val="3700342182"/>
                    </a:ext>
                  </a:extLst>
                </a:gridCol>
                <a:gridCol w="1270287">
                  <a:extLst>
                    <a:ext uri="{9D8B030D-6E8A-4147-A177-3AD203B41FA5}">
                      <a16:colId xmlns:a16="http://schemas.microsoft.com/office/drawing/2014/main" val="3381158239"/>
                    </a:ext>
                  </a:extLst>
                </a:gridCol>
                <a:gridCol w="1023274">
                  <a:extLst>
                    <a:ext uri="{9D8B030D-6E8A-4147-A177-3AD203B41FA5}">
                      <a16:colId xmlns:a16="http://schemas.microsoft.com/office/drawing/2014/main" val="2783959512"/>
                    </a:ext>
                  </a:extLst>
                </a:gridCol>
                <a:gridCol w="2473823">
                  <a:extLst>
                    <a:ext uri="{9D8B030D-6E8A-4147-A177-3AD203B41FA5}">
                      <a16:colId xmlns:a16="http://schemas.microsoft.com/office/drawing/2014/main" val="2616239475"/>
                    </a:ext>
                  </a:extLst>
                </a:gridCol>
                <a:gridCol w="949023">
                  <a:extLst>
                    <a:ext uri="{9D8B030D-6E8A-4147-A177-3AD203B41FA5}">
                      <a16:colId xmlns:a16="http://schemas.microsoft.com/office/drawing/2014/main" val="465829952"/>
                    </a:ext>
                  </a:extLst>
                </a:gridCol>
              </a:tblGrid>
              <a:tr h="254635">
                <a:tc>
                  <a:txBody>
                    <a:bodyPr/>
                    <a:lstStyle/>
                    <a:p>
                      <a:pPr algn="ctr">
                        <a:lnSpc>
                          <a:spcPct val="107000"/>
                        </a:lnSpc>
                        <a:spcAft>
                          <a:spcPts val="800"/>
                        </a:spcAft>
                      </a:pPr>
                      <a:r>
                        <a:rPr lang="es-CR" sz="1600" b="1">
                          <a:effectLst/>
                        </a:rPr>
                        <a:t>PROGRAMA</a:t>
                      </a:r>
                      <a:endParaRPr lang="es-CR" sz="16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800"/>
                        </a:spcAft>
                      </a:pPr>
                      <a:r>
                        <a:rPr lang="es-ES" sz="1600" b="1">
                          <a:effectLst/>
                        </a:rPr>
                        <a:t>PRODUCTO</a:t>
                      </a:r>
                      <a:endParaRPr lang="es-CR" sz="16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800"/>
                        </a:spcAft>
                      </a:pPr>
                      <a:r>
                        <a:rPr lang="es-CR" sz="1600" b="1">
                          <a:effectLst/>
                        </a:rPr>
                        <a:t>CANTIDAD</a:t>
                      </a:r>
                      <a:endParaRPr lang="es-CR" sz="16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800"/>
                        </a:spcAft>
                      </a:pPr>
                      <a:r>
                        <a:rPr lang="es-ES" sz="1600" b="1">
                          <a:effectLst/>
                        </a:rPr>
                        <a:t>INDICADORES DEL PRODUCTO</a:t>
                      </a:r>
                      <a:endParaRPr lang="es-CR" sz="16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800"/>
                        </a:spcAft>
                      </a:pPr>
                      <a:r>
                        <a:rPr lang="es-CR" sz="1600" b="1" dirty="0">
                          <a:effectLst/>
                        </a:rPr>
                        <a:t>META 2019</a:t>
                      </a:r>
                      <a:endParaRPr lang="es-C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2019644994"/>
                  </a:ext>
                </a:extLst>
              </a:tr>
              <a:tr h="254635">
                <a:tc rowSpan="6">
                  <a:txBody>
                    <a:bodyPr/>
                    <a:lstStyle/>
                    <a:p>
                      <a:pPr algn="ctr">
                        <a:lnSpc>
                          <a:spcPct val="107000"/>
                        </a:lnSpc>
                        <a:spcAft>
                          <a:spcPts val="800"/>
                        </a:spcAft>
                      </a:pPr>
                      <a:r>
                        <a:rPr lang="es-CR" sz="1400" b="1" dirty="0" smtClean="0">
                          <a:effectLst/>
                        </a:rPr>
                        <a:t>PROYECCIÓN INSTITUCIONAL</a:t>
                      </a:r>
                    </a:p>
                    <a:p>
                      <a:pPr algn="ctr">
                        <a:lnSpc>
                          <a:spcPct val="107000"/>
                        </a:lnSpc>
                        <a:spcAft>
                          <a:spcPts val="800"/>
                        </a:spcAft>
                      </a:pPr>
                      <a:r>
                        <a:rPr lang="es-ES" sz="1100" dirty="0" smtClean="0">
                          <a:effectLst/>
                        </a:rPr>
                        <a:t>Departamento </a:t>
                      </a:r>
                      <a:r>
                        <a:rPr lang="es-ES" sz="1100" dirty="0">
                          <a:effectLst/>
                        </a:rPr>
                        <a:t>de Proyección Museológica</a:t>
                      </a:r>
                      <a:endParaRPr lang="es-CR" sz="1100" dirty="0">
                        <a:effectLst/>
                      </a:endParaRPr>
                    </a:p>
                    <a:p>
                      <a:pPr algn="ctr">
                        <a:lnSpc>
                          <a:spcPct val="107000"/>
                        </a:lnSpc>
                        <a:spcAft>
                          <a:spcPts val="800"/>
                        </a:spcAft>
                      </a:pPr>
                      <a:r>
                        <a:rPr lang="es-ES" sz="1100" dirty="0">
                          <a:effectLst/>
                        </a:rPr>
                        <a:t>Programa Museos Regionales y Comunitarios</a:t>
                      </a:r>
                      <a:endParaRPr lang="es-CR" sz="1100" dirty="0">
                        <a:effectLst/>
                      </a:endParaRPr>
                    </a:p>
                    <a:p>
                      <a:pPr algn="ctr">
                        <a:lnSpc>
                          <a:spcPct val="107000"/>
                        </a:lnSpc>
                        <a:spcAft>
                          <a:spcPts val="800"/>
                        </a:spcAft>
                      </a:pPr>
                      <a:r>
                        <a:rPr lang="es-CR" sz="1100" dirty="0">
                          <a:effectLst/>
                        </a:rPr>
                        <a:t>Centro de Visitantes Sitio Museo Finca 6 (Programa Sitios Patrimonio Mundial-MNCR).</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rowSpan="6">
                  <a:txBody>
                    <a:bodyPr/>
                    <a:lstStyle/>
                    <a:p>
                      <a:pPr algn="ctr">
                        <a:lnSpc>
                          <a:spcPct val="107000"/>
                        </a:lnSpc>
                        <a:spcAft>
                          <a:spcPts val="800"/>
                        </a:spcAft>
                      </a:pPr>
                      <a:r>
                        <a:rPr lang="es-ES" sz="1100" dirty="0">
                          <a:effectLst/>
                        </a:rPr>
                        <a:t>Cantidad de actividades culturales y educativas sobre patrimonio cultural y natural.</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rowSpan="6">
                  <a:txBody>
                    <a:bodyPr/>
                    <a:lstStyle/>
                    <a:p>
                      <a:pPr algn="ctr">
                        <a:lnSpc>
                          <a:spcPct val="107000"/>
                        </a:lnSpc>
                        <a:spcAft>
                          <a:spcPts val="800"/>
                        </a:spcAft>
                      </a:pPr>
                      <a:r>
                        <a:rPr lang="es-CR" sz="1100">
                          <a:effectLst/>
                        </a:rPr>
                        <a:t>2019: 850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marL="171450" indent="-171450" algn="just">
                        <a:lnSpc>
                          <a:spcPct val="107000"/>
                        </a:lnSpc>
                        <a:spcAft>
                          <a:spcPts val="800"/>
                        </a:spcAft>
                        <a:buFont typeface="Arial" panose="020B0604020202020204" pitchFamily="34" charset="0"/>
                        <a:buChar char="•"/>
                      </a:pPr>
                      <a:r>
                        <a:rPr lang="es-ES" sz="1100">
                          <a:effectLst/>
                        </a:rPr>
                        <a:t>N° de intervenciones socioculturales desarrolladas en centros de desarrollo turístico.</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800"/>
                        </a:spcAft>
                      </a:pPr>
                      <a:r>
                        <a:rPr lang="es-CR" sz="1100" dirty="0">
                          <a:effectLst/>
                        </a:rPr>
                        <a:t>0</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1791231243"/>
                  </a:ext>
                </a:extLst>
              </a:tr>
              <a:tr h="254635">
                <a:tc vMerge="1">
                  <a:txBody>
                    <a:bodyPr/>
                    <a:lstStyle/>
                    <a:p>
                      <a:endParaRPr lang="es-CR"/>
                    </a:p>
                  </a:txBody>
                  <a:tcPr/>
                </a:tc>
                <a:tc vMerge="1">
                  <a:txBody>
                    <a:bodyPr/>
                    <a:lstStyle/>
                    <a:p>
                      <a:endParaRPr lang="es-CR"/>
                    </a:p>
                  </a:txBody>
                  <a:tcPr/>
                </a:tc>
                <a:tc vMerge="1">
                  <a:txBody>
                    <a:bodyPr/>
                    <a:lstStyle/>
                    <a:p>
                      <a:endParaRPr lang="es-CR"/>
                    </a:p>
                  </a:txBody>
                  <a:tcPr/>
                </a:tc>
                <a:tc>
                  <a:txBody>
                    <a:bodyPr/>
                    <a:lstStyle/>
                    <a:p>
                      <a:pPr marL="171450" indent="-171450" algn="just">
                        <a:lnSpc>
                          <a:spcPct val="107000"/>
                        </a:lnSpc>
                        <a:spcAft>
                          <a:spcPts val="800"/>
                        </a:spcAft>
                        <a:buFont typeface="Arial" panose="020B0604020202020204" pitchFamily="34" charset="0"/>
                        <a:buChar char="•"/>
                      </a:pPr>
                      <a:r>
                        <a:rPr lang="es-ES" sz="1100">
                          <a:effectLst/>
                        </a:rPr>
                        <a:t>Porcentaje de personas participantes en las diferentes actividades culturales realizadas.</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800"/>
                        </a:spcAft>
                      </a:pPr>
                      <a:r>
                        <a:rPr lang="es-CR" sz="1100">
                          <a:effectLst/>
                        </a:rPr>
                        <a:t>100%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2826212700"/>
                  </a:ext>
                </a:extLst>
              </a:tr>
              <a:tr h="374650">
                <a:tc vMerge="1">
                  <a:txBody>
                    <a:bodyPr/>
                    <a:lstStyle/>
                    <a:p>
                      <a:endParaRPr lang="es-CR"/>
                    </a:p>
                  </a:txBody>
                  <a:tcPr/>
                </a:tc>
                <a:tc vMerge="1">
                  <a:txBody>
                    <a:bodyPr/>
                    <a:lstStyle/>
                    <a:p>
                      <a:endParaRPr lang="es-CR"/>
                    </a:p>
                  </a:txBody>
                  <a:tcPr/>
                </a:tc>
                <a:tc vMerge="1">
                  <a:txBody>
                    <a:bodyPr/>
                    <a:lstStyle/>
                    <a:p>
                      <a:endParaRPr lang="es-CR"/>
                    </a:p>
                  </a:txBody>
                  <a:tcPr/>
                </a:tc>
                <a:tc>
                  <a:txBody>
                    <a:bodyPr/>
                    <a:lstStyle/>
                    <a:p>
                      <a:pPr marL="171450" indent="-171450" algn="just">
                        <a:lnSpc>
                          <a:spcPct val="107000"/>
                        </a:lnSpc>
                        <a:spcAft>
                          <a:spcPts val="800"/>
                        </a:spcAft>
                        <a:buFont typeface="Arial" panose="020B0604020202020204" pitchFamily="34" charset="0"/>
                        <a:buChar char="•"/>
                      </a:pPr>
                      <a:r>
                        <a:rPr lang="es-ES" sz="1100">
                          <a:effectLst/>
                        </a:rPr>
                        <a:t>Porcentaje de estudiantes de escuelas urbanomarginales que asimilaron los objetivos del programa.</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800"/>
                        </a:spcAft>
                      </a:pPr>
                      <a:r>
                        <a:rPr lang="es-CR" sz="1100">
                          <a:effectLst/>
                        </a:rPr>
                        <a:t>100%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1301051675"/>
                  </a:ext>
                </a:extLst>
              </a:tr>
              <a:tr h="254635">
                <a:tc vMerge="1">
                  <a:txBody>
                    <a:bodyPr/>
                    <a:lstStyle/>
                    <a:p>
                      <a:endParaRPr lang="es-CR"/>
                    </a:p>
                  </a:txBody>
                  <a:tcPr/>
                </a:tc>
                <a:tc vMerge="1">
                  <a:txBody>
                    <a:bodyPr/>
                    <a:lstStyle/>
                    <a:p>
                      <a:endParaRPr lang="es-CR"/>
                    </a:p>
                  </a:txBody>
                  <a:tcPr/>
                </a:tc>
                <a:tc vMerge="1">
                  <a:txBody>
                    <a:bodyPr/>
                    <a:lstStyle/>
                    <a:p>
                      <a:endParaRPr lang="es-CR"/>
                    </a:p>
                  </a:txBody>
                  <a:tcPr/>
                </a:tc>
                <a:tc>
                  <a:txBody>
                    <a:bodyPr/>
                    <a:lstStyle/>
                    <a:p>
                      <a:pPr marL="171450" indent="-171450" algn="just">
                        <a:lnSpc>
                          <a:spcPct val="107000"/>
                        </a:lnSpc>
                        <a:spcAft>
                          <a:spcPts val="800"/>
                        </a:spcAft>
                        <a:buFont typeface="Arial" panose="020B0604020202020204" pitchFamily="34" charset="0"/>
                        <a:buChar char="•"/>
                      </a:pPr>
                      <a:r>
                        <a:rPr lang="es-ES" sz="1100">
                          <a:effectLst/>
                        </a:rPr>
                        <a:t>Porcentaje de estudiantes que participaron en los talleres de verano de inicio y medio año</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800"/>
                        </a:spcAft>
                      </a:pPr>
                      <a:r>
                        <a:rPr lang="es-CR" sz="1100">
                          <a:effectLst/>
                        </a:rPr>
                        <a:t>100%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3636910323"/>
                  </a:ext>
                </a:extLst>
              </a:tr>
              <a:tr h="254635">
                <a:tc vMerge="1">
                  <a:txBody>
                    <a:bodyPr/>
                    <a:lstStyle/>
                    <a:p>
                      <a:endParaRPr lang="es-CR"/>
                    </a:p>
                  </a:txBody>
                  <a:tcPr/>
                </a:tc>
                <a:tc vMerge="1">
                  <a:txBody>
                    <a:bodyPr/>
                    <a:lstStyle/>
                    <a:p>
                      <a:endParaRPr lang="es-CR"/>
                    </a:p>
                  </a:txBody>
                  <a:tcPr/>
                </a:tc>
                <a:tc vMerge="1">
                  <a:txBody>
                    <a:bodyPr/>
                    <a:lstStyle/>
                    <a:p>
                      <a:endParaRPr lang="es-CR"/>
                    </a:p>
                  </a:txBody>
                  <a:tcPr/>
                </a:tc>
                <a:tc>
                  <a:txBody>
                    <a:bodyPr/>
                    <a:lstStyle/>
                    <a:p>
                      <a:pPr marL="171450" indent="-171450" algn="just">
                        <a:lnSpc>
                          <a:spcPct val="107000"/>
                        </a:lnSpc>
                        <a:spcAft>
                          <a:spcPts val="800"/>
                        </a:spcAft>
                        <a:buFont typeface="Arial" panose="020B0604020202020204" pitchFamily="34" charset="0"/>
                        <a:buChar char="•"/>
                      </a:pPr>
                      <a:r>
                        <a:rPr lang="es-ES" sz="1100">
                          <a:effectLst/>
                        </a:rPr>
                        <a:t>Tasa de incremento en los usuarios virtuales de la base de datos y redes sociales</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800"/>
                        </a:spcAft>
                      </a:pPr>
                      <a:r>
                        <a:rPr lang="es-CR" sz="1100">
                          <a:effectLst/>
                        </a:rPr>
                        <a:t>100%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3372913785"/>
                  </a:ext>
                </a:extLst>
              </a:tr>
              <a:tr h="331470">
                <a:tc vMerge="1">
                  <a:txBody>
                    <a:bodyPr/>
                    <a:lstStyle/>
                    <a:p>
                      <a:endParaRPr lang="es-CR"/>
                    </a:p>
                  </a:txBody>
                  <a:tcPr/>
                </a:tc>
                <a:tc vMerge="1">
                  <a:txBody>
                    <a:bodyPr/>
                    <a:lstStyle/>
                    <a:p>
                      <a:endParaRPr lang="es-CR"/>
                    </a:p>
                  </a:txBody>
                  <a:tcPr/>
                </a:tc>
                <a:tc vMerge="1">
                  <a:txBody>
                    <a:bodyPr/>
                    <a:lstStyle/>
                    <a:p>
                      <a:endParaRPr lang="es-CR"/>
                    </a:p>
                  </a:txBody>
                  <a:tcPr/>
                </a:tc>
                <a:tc>
                  <a:txBody>
                    <a:bodyPr/>
                    <a:lstStyle/>
                    <a:p>
                      <a:pPr marL="171450" indent="-171450" algn="just">
                        <a:lnSpc>
                          <a:spcPct val="107000"/>
                        </a:lnSpc>
                        <a:spcAft>
                          <a:spcPts val="800"/>
                        </a:spcAft>
                        <a:buFont typeface="Arial" panose="020B0604020202020204" pitchFamily="34" charset="0"/>
                        <a:buChar char="•"/>
                      </a:pPr>
                      <a:r>
                        <a:rPr lang="es-ES" sz="1100" dirty="0">
                          <a:effectLst/>
                        </a:rPr>
                        <a:t>Porcentaje de ejemplares nuevos de las colecciones de Historia Natural expuestos al público anualmente.</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800"/>
                        </a:spcAft>
                      </a:pPr>
                      <a:r>
                        <a:rPr lang="es-CR" sz="1100" dirty="0">
                          <a:effectLst/>
                        </a:rPr>
                        <a:t>100%</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2372626338"/>
                  </a:ext>
                </a:extLst>
              </a:tr>
            </a:tbl>
          </a:graphicData>
        </a:graphic>
      </p:graphicFrame>
      <p:sp>
        <p:nvSpPr>
          <p:cNvPr id="7" name="Título 6"/>
          <p:cNvSpPr>
            <a:spLocks noGrp="1"/>
          </p:cNvSpPr>
          <p:nvPr>
            <p:ph type="title"/>
          </p:nvPr>
        </p:nvSpPr>
        <p:spPr/>
        <p:txBody>
          <a:bodyPr/>
          <a:lstStyle/>
          <a:p>
            <a:r>
              <a:rPr lang="es-CR" dirty="0" smtClean="0"/>
              <a:t>GESTIÓN PROGRAMÁTICA 2019 PROGRAMA  PROYECCIÓN INSTITUCIONAL </a:t>
            </a:r>
            <a:endParaRPr lang="es-CR" dirty="0"/>
          </a:p>
        </p:txBody>
      </p:sp>
    </p:spTree>
    <p:extLst>
      <p:ext uri="{BB962C8B-B14F-4D97-AF65-F5344CB8AC3E}">
        <p14:creationId xmlns:p14="http://schemas.microsoft.com/office/powerpoint/2010/main" val="4144508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6963" y="1395664"/>
            <a:ext cx="10058400" cy="919302"/>
          </a:xfrm>
        </p:spPr>
        <p:txBody>
          <a:bodyPr>
            <a:normAutofit fontScale="90000"/>
          </a:bodyPr>
          <a:lstStyle/>
          <a:p>
            <a:r>
              <a:rPr lang="es-ES" dirty="0"/>
              <a:t/>
            </a:r>
            <a:br>
              <a:rPr lang="es-ES" dirty="0"/>
            </a:br>
            <a:r>
              <a:rPr lang="es-ES" sz="5300" dirty="0"/>
              <a:t>GESTIÓN PROGRAMÁTICA </a:t>
            </a:r>
            <a:r>
              <a:rPr lang="es-ES" sz="5300" dirty="0" smtClean="0"/>
              <a:t>2019</a:t>
            </a:r>
            <a:br>
              <a:rPr lang="es-ES" sz="5300" dirty="0" smtClean="0"/>
            </a:br>
            <a:r>
              <a:rPr lang="es-ES" sz="3100" dirty="0" smtClean="0"/>
              <a:t>PROGRAMA PROTECCIÓN DEL PATRIMONIO CULTURAL Y NATURAL </a:t>
            </a:r>
            <a:r>
              <a:rPr lang="es-ES" dirty="0"/>
              <a:t/>
            </a:r>
            <a:br>
              <a:rPr lang="es-ES" dirty="0"/>
            </a:br>
            <a:endParaRPr lang="es-CR" dirty="0"/>
          </a:p>
        </p:txBody>
      </p:sp>
      <p:graphicFrame>
        <p:nvGraphicFramePr>
          <p:cNvPr id="7" name="Marcador de contenido 6"/>
          <p:cNvGraphicFramePr>
            <a:graphicFrameLocks noGrp="1"/>
          </p:cNvGraphicFramePr>
          <p:nvPr>
            <p:ph idx="1"/>
            <p:extLst>
              <p:ext uri="{D42A27DB-BD31-4B8C-83A1-F6EECF244321}">
                <p14:modId xmlns:p14="http://schemas.microsoft.com/office/powerpoint/2010/main" val="287993344"/>
              </p:ext>
            </p:extLst>
          </p:nvPr>
        </p:nvGraphicFramePr>
        <p:xfrm>
          <a:off x="1927860" y="2314966"/>
          <a:ext cx="8396606" cy="2674493"/>
        </p:xfrm>
        <a:graphic>
          <a:graphicData uri="http://schemas.openxmlformats.org/drawingml/2006/table">
            <a:tbl>
              <a:tblPr>
                <a:tableStyleId>{16D9F66E-5EB9-4882-86FB-DCBF35E3C3E4}</a:tableStyleId>
              </a:tblPr>
              <a:tblGrid>
                <a:gridCol w="2536265">
                  <a:extLst>
                    <a:ext uri="{9D8B030D-6E8A-4147-A177-3AD203B41FA5}">
                      <a16:colId xmlns:a16="http://schemas.microsoft.com/office/drawing/2014/main" val="4002297925"/>
                    </a:ext>
                  </a:extLst>
                </a:gridCol>
                <a:gridCol w="1387947">
                  <a:extLst>
                    <a:ext uri="{9D8B030D-6E8A-4147-A177-3AD203B41FA5}">
                      <a16:colId xmlns:a16="http://schemas.microsoft.com/office/drawing/2014/main" val="4114634251"/>
                    </a:ext>
                  </a:extLst>
                </a:gridCol>
                <a:gridCol w="1102181">
                  <a:extLst>
                    <a:ext uri="{9D8B030D-6E8A-4147-A177-3AD203B41FA5}">
                      <a16:colId xmlns:a16="http://schemas.microsoft.com/office/drawing/2014/main" val="4137606845"/>
                    </a:ext>
                  </a:extLst>
                </a:gridCol>
                <a:gridCol w="2397377">
                  <a:extLst>
                    <a:ext uri="{9D8B030D-6E8A-4147-A177-3AD203B41FA5}">
                      <a16:colId xmlns:a16="http://schemas.microsoft.com/office/drawing/2014/main" val="1591190267"/>
                    </a:ext>
                  </a:extLst>
                </a:gridCol>
                <a:gridCol w="972836">
                  <a:extLst>
                    <a:ext uri="{9D8B030D-6E8A-4147-A177-3AD203B41FA5}">
                      <a16:colId xmlns:a16="http://schemas.microsoft.com/office/drawing/2014/main" val="737620796"/>
                    </a:ext>
                  </a:extLst>
                </a:gridCol>
              </a:tblGrid>
              <a:tr h="160020">
                <a:tc>
                  <a:txBody>
                    <a:bodyPr/>
                    <a:lstStyle/>
                    <a:p>
                      <a:pPr algn="ctr">
                        <a:lnSpc>
                          <a:spcPct val="107000"/>
                        </a:lnSpc>
                        <a:spcAft>
                          <a:spcPts val="0"/>
                        </a:spcAft>
                      </a:pPr>
                      <a:r>
                        <a:rPr lang="es-CR" sz="1600" b="1" dirty="0">
                          <a:effectLst/>
                        </a:rPr>
                        <a:t>PROGRAMA</a:t>
                      </a:r>
                      <a:endParaRPr lang="es-C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600" b="1" dirty="0">
                          <a:effectLst/>
                        </a:rPr>
                        <a:t>PRODUCTO</a:t>
                      </a:r>
                      <a:endParaRPr lang="es-C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CR" sz="1600" b="1" dirty="0">
                          <a:effectLst/>
                        </a:rPr>
                        <a:t>CANTIDAD</a:t>
                      </a:r>
                      <a:endParaRPr lang="es-C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600" b="1" dirty="0">
                          <a:effectLst/>
                        </a:rPr>
                        <a:t>INDICADORES DEL PRODUCTO</a:t>
                      </a:r>
                      <a:endParaRPr lang="es-C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CR" sz="1600" b="1" dirty="0">
                          <a:effectLst/>
                        </a:rPr>
                        <a:t>META 2019</a:t>
                      </a:r>
                      <a:endParaRPr lang="es-C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28653590"/>
                  </a:ext>
                </a:extLst>
              </a:tr>
              <a:tr h="160020">
                <a:tc rowSpan="2">
                  <a:txBody>
                    <a:bodyPr/>
                    <a:lstStyle/>
                    <a:p>
                      <a:pPr algn="ctr">
                        <a:lnSpc>
                          <a:spcPct val="107000"/>
                        </a:lnSpc>
                        <a:spcAft>
                          <a:spcPts val="0"/>
                        </a:spcAft>
                      </a:pPr>
                      <a:r>
                        <a:rPr lang="es-CR" sz="1100" b="1" dirty="0" smtClean="0">
                          <a:effectLst/>
                        </a:rPr>
                        <a:t>PROTECCIÓN DEL PATRIMONIO CULTURAL Y NATURAL</a:t>
                      </a:r>
                    </a:p>
                    <a:p>
                      <a:pPr algn="ctr">
                        <a:lnSpc>
                          <a:spcPct val="107000"/>
                        </a:lnSpc>
                        <a:spcAft>
                          <a:spcPts val="0"/>
                        </a:spcAft>
                      </a:pPr>
                      <a:endParaRPr lang="es-CR" sz="1100" b="1" dirty="0" smtClean="0">
                        <a:effectLst/>
                      </a:endParaRPr>
                    </a:p>
                    <a:p>
                      <a:pPr algn="ctr">
                        <a:lnSpc>
                          <a:spcPct val="107000"/>
                        </a:lnSpc>
                        <a:spcAft>
                          <a:spcPts val="0"/>
                        </a:spcAft>
                      </a:pPr>
                      <a:r>
                        <a:rPr lang="es-CR" sz="1100" dirty="0" smtClean="0">
                          <a:effectLst/>
                        </a:rPr>
                        <a:t>Departamento </a:t>
                      </a:r>
                      <a:r>
                        <a:rPr lang="es-CR" sz="1100" dirty="0">
                          <a:effectLst/>
                        </a:rPr>
                        <a:t>de Antropología e Historia</a:t>
                      </a:r>
                    </a:p>
                    <a:p>
                      <a:pPr algn="ctr">
                        <a:lnSpc>
                          <a:spcPct val="107000"/>
                        </a:lnSpc>
                        <a:spcAft>
                          <a:spcPts val="0"/>
                        </a:spcAft>
                      </a:pPr>
                      <a:r>
                        <a:rPr lang="es-CR" sz="1100" dirty="0">
                          <a:effectLst/>
                        </a:rPr>
                        <a:t> </a:t>
                      </a:r>
                    </a:p>
                    <a:p>
                      <a:pPr algn="ctr">
                        <a:lnSpc>
                          <a:spcPct val="107000"/>
                        </a:lnSpc>
                        <a:spcAft>
                          <a:spcPts val="0"/>
                        </a:spcAft>
                      </a:pPr>
                      <a:r>
                        <a:rPr lang="es-CR" sz="1100" dirty="0">
                          <a:effectLst/>
                        </a:rPr>
                        <a:t>Departamento de Historia Natural</a:t>
                      </a:r>
                    </a:p>
                    <a:p>
                      <a:pPr algn="ctr">
                        <a:lnSpc>
                          <a:spcPct val="107000"/>
                        </a:lnSpc>
                        <a:spcAft>
                          <a:spcPts val="0"/>
                        </a:spcAft>
                      </a:pPr>
                      <a:r>
                        <a:rPr lang="es-CR" sz="1100" dirty="0">
                          <a:effectLst/>
                        </a:rPr>
                        <a:t> </a:t>
                      </a:r>
                    </a:p>
                    <a:p>
                      <a:pPr algn="ctr">
                        <a:lnSpc>
                          <a:spcPct val="107000"/>
                        </a:lnSpc>
                        <a:spcAft>
                          <a:spcPts val="0"/>
                        </a:spcAft>
                      </a:pPr>
                      <a:r>
                        <a:rPr lang="es-CR" sz="1100" dirty="0">
                          <a:effectLst/>
                        </a:rPr>
                        <a:t>Departamento de Protección del Patrimonio Cultural</a:t>
                      </a:r>
                    </a:p>
                    <a:p>
                      <a:pPr algn="ctr">
                        <a:lnSpc>
                          <a:spcPct val="107000"/>
                        </a:lnSpc>
                        <a:spcAft>
                          <a:spcPts val="0"/>
                        </a:spcAft>
                      </a:pPr>
                      <a:r>
                        <a:rPr lang="es-CR" sz="1100" dirty="0">
                          <a:effectLst/>
                        </a:rPr>
                        <a:t> </a:t>
                      </a:r>
                    </a:p>
                    <a:p>
                      <a:pPr algn="ctr">
                        <a:lnSpc>
                          <a:spcPct val="107000"/>
                        </a:lnSpc>
                        <a:spcAft>
                          <a:spcPts val="0"/>
                        </a:spcAft>
                      </a:pPr>
                      <a:r>
                        <a:rPr lang="es-CR" sz="1100" dirty="0">
                          <a:effectLst/>
                        </a:rPr>
                        <a:t> </a:t>
                      </a:r>
                    </a:p>
                    <a:p>
                      <a:pPr algn="ctr">
                        <a:lnSpc>
                          <a:spcPct val="107000"/>
                        </a:lnSpc>
                        <a:spcAft>
                          <a:spcPts val="800"/>
                        </a:spcAft>
                      </a:pPr>
                      <a:r>
                        <a:rPr lang="es-CR" sz="1100" dirty="0">
                          <a:effectLst/>
                        </a:rPr>
                        <a:t> </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algn="ctr">
                        <a:lnSpc>
                          <a:spcPct val="107000"/>
                        </a:lnSpc>
                        <a:spcAft>
                          <a:spcPts val="0"/>
                        </a:spcAft>
                      </a:pPr>
                      <a:r>
                        <a:rPr lang="es-ES" sz="1100" dirty="0">
                          <a:effectLst/>
                        </a:rPr>
                        <a:t>Cantidad de acciones para la conservación de la biodiversidad, mitigación y prevención de diversos impactos en el patrimonio arqueológico, así como la investigación del patrimonio cultural y natural.</a:t>
                      </a:r>
                      <a:endParaRPr lang="es-CR" sz="1100" dirty="0">
                        <a:effectLst/>
                      </a:endParaRPr>
                    </a:p>
                    <a:p>
                      <a:pPr algn="ctr">
                        <a:lnSpc>
                          <a:spcPct val="107000"/>
                        </a:lnSpc>
                        <a:spcAft>
                          <a:spcPts val="800"/>
                        </a:spcAft>
                      </a:pPr>
                      <a:r>
                        <a:rPr lang="es-ES" sz="1100" dirty="0">
                          <a:effectLst/>
                        </a:rPr>
                        <a:t> </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algn="ctr">
                        <a:lnSpc>
                          <a:spcPct val="107000"/>
                        </a:lnSpc>
                        <a:spcAft>
                          <a:spcPts val="0"/>
                        </a:spcAft>
                      </a:pPr>
                      <a:r>
                        <a:rPr lang="es-CR" sz="1100">
                          <a:effectLst/>
                        </a:rPr>
                        <a:t>2019: 550</a:t>
                      </a:r>
                    </a:p>
                    <a:p>
                      <a:pPr algn="ctr">
                        <a:lnSpc>
                          <a:spcPct val="107000"/>
                        </a:lnSpc>
                        <a:spcAft>
                          <a:spcPts val="800"/>
                        </a:spcAft>
                      </a:pPr>
                      <a:r>
                        <a:rPr lang="es-CR" sz="1100">
                          <a:effectLst/>
                        </a:rPr>
                        <a:t> </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171450" indent="-171450" algn="just">
                        <a:lnSpc>
                          <a:spcPct val="107000"/>
                        </a:lnSpc>
                        <a:spcAft>
                          <a:spcPts val="800"/>
                        </a:spcAft>
                        <a:buFont typeface="Arial" panose="020B0604020202020204" pitchFamily="34" charset="0"/>
                        <a:buChar char="•"/>
                      </a:pPr>
                      <a:r>
                        <a:rPr lang="es-ES" sz="1100">
                          <a:effectLst/>
                        </a:rPr>
                        <a:t>Porcentaje de acciones desarrolladas para la conservación de la biodiversidad, mitigación y prevención de diversos impactos en el patrimonio arqueológico, así como la investigación del patrimonio cultural y natural. </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s-CR" sz="1100">
                          <a:effectLst/>
                        </a:rPr>
                        <a:t>100%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04664000"/>
                  </a:ext>
                </a:extLst>
              </a:tr>
              <a:tr h="160020">
                <a:tc vMerge="1">
                  <a:txBody>
                    <a:bodyPr/>
                    <a:lstStyle/>
                    <a:p>
                      <a:endParaRPr lang="es-CR"/>
                    </a:p>
                  </a:txBody>
                  <a:tcPr/>
                </a:tc>
                <a:tc vMerge="1">
                  <a:txBody>
                    <a:bodyPr/>
                    <a:lstStyle/>
                    <a:p>
                      <a:endParaRPr lang="es-CR"/>
                    </a:p>
                  </a:txBody>
                  <a:tcPr/>
                </a:tc>
                <a:tc vMerge="1">
                  <a:txBody>
                    <a:bodyPr/>
                    <a:lstStyle/>
                    <a:p>
                      <a:endParaRPr lang="es-CR"/>
                    </a:p>
                  </a:txBody>
                  <a:tcPr/>
                </a:tc>
                <a:tc>
                  <a:txBody>
                    <a:bodyPr/>
                    <a:lstStyle/>
                    <a:p>
                      <a:pPr marL="171450" indent="-171450" algn="just">
                        <a:lnSpc>
                          <a:spcPct val="107000"/>
                        </a:lnSpc>
                        <a:spcAft>
                          <a:spcPts val="800"/>
                        </a:spcAft>
                        <a:buFont typeface="Arial" panose="020B0604020202020204" pitchFamily="34" charset="0"/>
                        <a:buChar char="•"/>
                      </a:pPr>
                      <a:r>
                        <a:rPr lang="es-ES" sz="1100" dirty="0">
                          <a:effectLst/>
                        </a:rPr>
                        <a:t>Incremento anual de las colecciones de Historia Natural disponibles al público. (Porcentaje)</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s-CR" sz="1100" dirty="0">
                          <a:effectLst/>
                        </a:rPr>
                        <a:t>100%</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21793827"/>
                  </a:ext>
                </a:extLst>
              </a:tr>
            </a:tbl>
          </a:graphicData>
        </a:graphic>
      </p:graphicFrame>
    </p:spTree>
    <p:extLst>
      <p:ext uri="{BB962C8B-B14F-4D97-AF65-F5344CB8AC3E}">
        <p14:creationId xmlns:p14="http://schemas.microsoft.com/office/powerpoint/2010/main" val="1335781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normAutofit/>
          </a:bodyPr>
          <a:lstStyle/>
          <a:p>
            <a:pPr algn="ctr"/>
            <a:r>
              <a:rPr lang="es-CR" b="1" i="1" dirty="0"/>
              <a:t>AVANCES OBTENIDOS DE LOS PRODUCTOS</a:t>
            </a:r>
          </a:p>
        </p:txBody>
      </p:sp>
    </p:spTree>
    <p:extLst>
      <p:ext uri="{BB962C8B-B14F-4D97-AF65-F5344CB8AC3E}">
        <p14:creationId xmlns:p14="http://schemas.microsoft.com/office/powerpoint/2010/main" val="791204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AVANCES OBTENIDOS</a:t>
            </a:r>
            <a:br>
              <a:rPr lang="es-CR" dirty="0" smtClean="0"/>
            </a:br>
            <a:r>
              <a:rPr lang="es-CR" dirty="0" smtClean="0"/>
              <a:t>PRIMER SEMESTRE 2019</a:t>
            </a:r>
            <a:endParaRPr lang="es-CR" dirty="0"/>
          </a:p>
        </p:txBody>
      </p:sp>
      <p:sp>
        <p:nvSpPr>
          <p:cNvPr id="3" name="Marcador de contenido 2"/>
          <p:cNvSpPr>
            <a:spLocks noGrp="1"/>
          </p:cNvSpPr>
          <p:nvPr>
            <p:ph idx="1"/>
          </p:nvPr>
        </p:nvSpPr>
        <p:spPr/>
        <p:txBody>
          <a:bodyPr/>
          <a:lstStyle/>
          <a:p>
            <a:pPr algn="ctr"/>
            <a:r>
              <a:rPr lang="es-CR" b="1" dirty="0">
                <a:solidFill>
                  <a:schemeClr val="tx1">
                    <a:lumMod val="95000"/>
                    <a:lumOff val="5000"/>
                  </a:schemeClr>
                </a:solidFill>
              </a:rPr>
              <a:t>Producto. Cantidad de actividades culturales y educativas sobre patrimonio cultural y </a:t>
            </a:r>
            <a:r>
              <a:rPr lang="es-CR" b="1" dirty="0" smtClean="0">
                <a:solidFill>
                  <a:schemeClr val="tx1">
                    <a:lumMod val="95000"/>
                    <a:lumOff val="5000"/>
                  </a:schemeClr>
                </a:solidFill>
              </a:rPr>
              <a:t>natural</a:t>
            </a:r>
            <a:endParaRPr lang="es-CR" b="1" dirty="0">
              <a:solidFill>
                <a:schemeClr val="tx1">
                  <a:lumMod val="95000"/>
                  <a:lumOff val="5000"/>
                </a:schemeClr>
              </a:solidFill>
            </a:endParaRPr>
          </a:p>
          <a:p>
            <a:pPr>
              <a:buFont typeface="Wingdings" panose="05000000000000000000" pitchFamily="2" charset="2"/>
              <a:buChar char="v"/>
            </a:pPr>
            <a:r>
              <a:rPr lang="es-CR" dirty="0" smtClean="0"/>
              <a:t>Se han ejecutado un total de </a:t>
            </a:r>
            <a:r>
              <a:rPr lang="es-CR" b="1" u="sng" dirty="0" smtClean="0"/>
              <a:t>553 actividades </a:t>
            </a:r>
            <a:r>
              <a:rPr lang="es-CR" dirty="0" smtClean="0"/>
              <a:t>con el siguiente desglose: </a:t>
            </a:r>
          </a:p>
          <a:p>
            <a:pPr marL="0" indent="0">
              <a:buNone/>
            </a:pPr>
            <a:endParaRPr lang="es-CR" b="1" dirty="0"/>
          </a:p>
          <a:p>
            <a:pPr marL="0" indent="0">
              <a:buNone/>
            </a:pPr>
            <a:endParaRPr lang="es-CR" b="1" dirty="0" smtClean="0"/>
          </a:p>
          <a:p>
            <a:pPr marL="0" indent="0">
              <a:buNone/>
            </a:pPr>
            <a:endParaRPr lang="es-CR" dirty="0"/>
          </a:p>
        </p:txBody>
      </p:sp>
      <p:graphicFrame>
        <p:nvGraphicFramePr>
          <p:cNvPr id="5" name="Tabla 4"/>
          <p:cNvGraphicFramePr>
            <a:graphicFrameLocks noGrp="1"/>
          </p:cNvGraphicFramePr>
          <p:nvPr>
            <p:extLst>
              <p:ext uri="{D42A27DB-BD31-4B8C-83A1-F6EECF244321}">
                <p14:modId xmlns:p14="http://schemas.microsoft.com/office/powerpoint/2010/main" val="4279681102"/>
              </p:ext>
            </p:extLst>
          </p:nvPr>
        </p:nvGraphicFramePr>
        <p:xfrm>
          <a:off x="1347536" y="2753003"/>
          <a:ext cx="9808144" cy="3032115"/>
        </p:xfrm>
        <a:graphic>
          <a:graphicData uri="http://schemas.openxmlformats.org/drawingml/2006/table">
            <a:tbl>
              <a:tblPr firstRow="1" bandRow="1">
                <a:tableStyleId>{16D9F66E-5EB9-4882-86FB-DCBF35E3C3E4}</a:tableStyleId>
              </a:tblPr>
              <a:tblGrid>
                <a:gridCol w="4904072">
                  <a:extLst>
                    <a:ext uri="{9D8B030D-6E8A-4147-A177-3AD203B41FA5}">
                      <a16:colId xmlns:a16="http://schemas.microsoft.com/office/drawing/2014/main" val="1583822804"/>
                    </a:ext>
                  </a:extLst>
                </a:gridCol>
                <a:gridCol w="4904072">
                  <a:extLst>
                    <a:ext uri="{9D8B030D-6E8A-4147-A177-3AD203B41FA5}">
                      <a16:colId xmlns:a16="http://schemas.microsoft.com/office/drawing/2014/main" val="1222021722"/>
                    </a:ext>
                  </a:extLst>
                </a:gridCol>
              </a:tblGrid>
              <a:tr h="8070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R" dirty="0" smtClean="0"/>
                        <a:t>Departamento de Proyección Museológica</a:t>
                      </a:r>
                    </a:p>
                    <a:p>
                      <a:pPr marL="0" marR="0" lvl="0" indent="0" algn="ctr" defTabSz="914400" rtl="0" eaLnBrk="1" fontAlgn="auto" latinLnBrk="0" hangingPunct="1">
                        <a:lnSpc>
                          <a:spcPct val="100000"/>
                        </a:lnSpc>
                        <a:spcBef>
                          <a:spcPts val="0"/>
                        </a:spcBef>
                        <a:spcAft>
                          <a:spcPts val="0"/>
                        </a:spcAft>
                        <a:buClrTx/>
                        <a:buSzTx/>
                        <a:buFontTx/>
                        <a:buNone/>
                        <a:tabLst/>
                        <a:defRPr/>
                      </a:pPr>
                      <a:r>
                        <a:rPr lang="es-CR" dirty="0" smtClean="0"/>
                        <a:t>501 actividades </a:t>
                      </a:r>
                    </a:p>
                  </a:txBody>
                  <a:tcPr/>
                </a:tc>
                <a:tc>
                  <a:txBody>
                    <a:bodyPr/>
                    <a:lstStyle/>
                    <a:p>
                      <a:pPr algn="ctr"/>
                      <a:r>
                        <a:rPr lang="es-CR" dirty="0" smtClean="0"/>
                        <a:t>Centro de Visitantes Sitio Museo Finca 6</a:t>
                      </a:r>
                    </a:p>
                    <a:p>
                      <a:pPr algn="ctr"/>
                      <a:r>
                        <a:rPr lang="es-CR" dirty="0" smtClean="0"/>
                        <a:t>52 actividades</a:t>
                      </a:r>
                      <a:endParaRPr lang="es-CR" dirty="0"/>
                    </a:p>
                  </a:txBody>
                  <a:tcPr/>
                </a:tc>
                <a:extLst>
                  <a:ext uri="{0D108BD9-81ED-4DB2-BD59-A6C34878D82A}">
                    <a16:rowId xmlns:a16="http://schemas.microsoft.com/office/drawing/2014/main" val="3920728459"/>
                  </a:ext>
                </a:extLst>
              </a:tr>
              <a:tr h="1818038">
                <a:tc>
                  <a:txBody>
                    <a:bodyPr/>
                    <a:lstStyle/>
                    <a:p>
                      <a:pPr marL="171450" indent="-171450" algn="just">
                        <a:buFont typeface="Arial" panose="020B0604020202020204" pitchFamily="34" charset="0"/>
                        <a:buChar char="•"/>
                      </a:pPr>
                      <a:r>
                        <a:rPr lang="es-ES" sz="1000" dirty="0" smtClean="0"/>
                        <a:t>407 Visitas al Programa Museo	</a:t>
                      </a:r>
                    </a:p>
                    <a:p>
                      <a:pPr marL="171450" indent="-171450" algn="just">
                        <a:buFont typeface="Arial" panose="020B0604020202020204" pitchFamily="34" charset="0"/>
                        <a:buChar char="•"/>
                      </a:pPr>
                      <a:r>
                        <a:rPr lang="es-ES" sz="1000" dirty="0" smtClean="0"/>
                        <a:t>27 Talleres educativos</a:t>
                      </a:r>
                    </a:p>
                    <a:p>
                      <a:pPr marL="171450" indent="-171450" algn="just">
                        <a:buFont typeface="Arial" panose="020B0604020202020204" pitchFamily="34" charset="0"/>
                        <a:buChar char="•"/>
                      </a:pPr>
                      <a:r>
                        <a:rPr lang="es-ES" sz="1000" dirty="0" smtClean="0"/>
                        <a:t>3 Charlas en el museo	</a:t>
                      </a:r>
                    </a:p>
                    <a:p>
                      <a:pPr marL="171450" indent="-171450" algn="just">
                        <a:buFont typeface="Arial" panose="020B0604020202020204" pitchFamily="34" charset="0"/>
                        <a:buChar char="•"/>
                      </a:pPr>
                      <a:r>
                        <a:rPr lang="es-ES" sz="1000" dirty="0" smtClean="0"/>
                        <a:t>22 Jornadas Educativa en cantón de Osa</a:t>
                      </a:r>
                    </a:p>
                    <a:p>
                      <a:pPr marL="171450" indent="-171450" algn="just">
                        <a:buFont typeface="Arial" panose="020B0604020202020204" pitchFamily="34" charset="0"/>
                        <a:buChar char="•"/>
                      </a:pPr>
                      <a:r>
                        <a:rPr lang="es-ES" sz="1000" dirty="0" smtClean="0"/>
                        <a:t>3 Art City Tour</a:t>
                      </a:r>
                    </a:p>
                    <a:p>
                      <a:pPr marL="171450" indent="-171450" algn="just">
                        <a:buFont typeface="Arial" panose="020B0604020202020204" pitchFamily="34" charset="0"/>
                        <a:buChar char="•"/>
                      </a:pPr>
                      <a:r>
                        <a:rPr lang="es-ES" sz="1000" dirty="0" smtClean="0"/>
                        <a:t>5 Programa Música en el Museo</a:t>
                      </a:r>
                    </a:p>
                    <a:p>
                      <a:pPr marL="171450" indent="-171450" algn="just">
                        <a:buFont typeface="Arial" panose="020B0604020202020204" pitchFamily="34" charset="0"/>
                        <a:buChar char="•"/>
                      </a:pPr>
                      <a:r>
                        <a:rPr lang="es-ES" sz="1000" dirty="0" smtClean="0"/>
                        <a:t>4 Programa Vecinos del Museo	</a:t>
                      </a:r>
                    </a:p>
                    <a:p>
                      <a:pPr marL="171450" indent="-171450" algn="just">
                        <a:buFont typeface="Arial" panose="020B0604020202020204" pitchFamily="34" charset="0"/>
                        <a:buChar char="•"/>
                      </a:pPr>
                      <a:r>
                        <a:rPr lang="es-ES" sz="1000" dirty="0" smtClean="0"/>
                        <a:t>2 Festivales y actividades culturales (Festival de Aniversario, Expo Museos)</a:t>
                      </a:r>
                    </a:p>
                    <a:p>
                      <a:pPr marL="171450" indent="-171450" algn="just">
                        <a:buFont typeface="Arial" panose="020B0604020202020204" pitchFamily="34" charset="0"/>
                        <a:buChar char="•"/>
                      </a:pPr>
                      <a:r>
                        <a:rPr lang="es-ES" sz="1000" dirty="0" smtClean="0"/>
                        <a:t>8 Proyecto Ruta de Museos (Circuito Luna)	</a:t>
                      </a:r>
                    </a:p>
                    <a:p>
                      <a:pPr marL="171450" indent="-171450" algn="just">
                        <a:buFont typeface="Arial" panose="020B0604020202020204" pitchFamily="34" charset="0"/>
                        <a:buChar char="•"/>
                      </a:pPr>
                      <a:r>
                        <a:rPr lang="es-ES" sz="1000" dirty="0" smtClean="0"/>
                        <a:t>7 Proyecto Tardes de Lectura en el Jardín	</a:t>
                      </a:r>
                    </a:p>
                    <a:p>
                      <a:pPr marL="171450" indent="-171450" algn="just">
                        <a:buFont typeface="Arial" panose="020B0604020202020204" pitchFamily="34" charset="0"/>
                        <a:buChar char="•"/>
                      </a:pPr>
                      <a:r>
                        <a:rPr lang="es-ES" sz="1000" dirty="0" smtClean="0"/>
                        <a:t>5 Inauguraciones sobre nuevas exhibiciones	</a:t>
                      </a:r>
                    </a:p>
                    <a:p>
                      <a:pPr marL="171450" indent="-171450" algn="just">
                        <a:buFont typeface="Arial" panose="020B0604020202020204" pitchFamily="34" charset="0"/>
                        <a:buChar char="•"/>
                      </a:pPr>
                      <a:r>
                        <a:rPr lang="es-ES" sz="1000" dirty="0" smtClean="0"/>
                        <a:t>8 Exhibiciones abiertas al público </a:t>
                      </a:r>
                    </a:p>
                    <a:p>
                      <a:pPr marL="171450" indent="-171450">
                        <a:buFont typeface="Arial" panose="020B0604020202020204" pitchFamily="34" charset="0"/>
                        <a:buChar char="•"/>
                      </a:pPr>
                      <a:endParaRPr lang="es-CR" sz="1000" dirty="0"/>
                    </a:p>
                  </a:txBody>
                  <a:tcPr/>
                </a:tc>
                <a:tc>
                  <a:txBody>
                    <a:bodyPr/>
                    <a:lstStyle/>
                    <a:p>
                      <a:pPr marL="171450" indent="-171450">
                        <a:buFont typeface="Arial" panose="020B0604020202020204" pitchFamily="34" charset="0"/>
                        <a:buChar char="•"/>
                      </a:pPr>
                      <a:r>
                        <a:rPr lang="es-ES" sz="1000" dirty="0" smtClean="0"/>
                        <a:t>1 apoyo y preparación de materiales para I Festival Cultural Palmar de los Indios</a:t>
                      </a:r>
                    </a:p>
                    <a:p>
                      <a:pPr marL="171450" indent="-171450">
                        <a:buFont typeface="Arial" panose="020B0604020202020204" pitchFamily="34" charset="0"/>
                        <a:buChar char="•"/>
                      </a:pPr>
                      <a:r>
                        <a:rPr lang="es-ES" sz="1000" dirty="0" smtClean="0"/>
                        <a:t>1 atención de estudiantes</a:t>
                      </a:r>
                    </a:p>
                    <a:p>
                      <a:pPr marL="171450" indent="-171450">
                        <a:buFont typeface="Arial" panose="020B0604020202020204" pitchFamily="34" charset="0"/>
                        <a:buChar char="•"/>
                      </a:pPr>
                      <a:r>
                        <a:rPr lang="es-ES" sz="1000" dirty="0" smtClean="0"/>
                        <a:t>2 Charlas: Presentación de los trabajos de campo y restauración en el Sitio El Silencio</a:t>
                      </a:r>
                    </a:p>
                    <a:p>
                      <a:pPr marL="171450" indent="-171450">
                        <a:buFont typeface="Arial" panose="020B0604020202020204" pitchFamily="34" charset="0"/>
                        <a:buChar char="•"/>
                      </a:pPr>
                      <a:r>
                        <a:rPr lang="es-ES" sz="1000" dirty="0" smtClean="0"/>
                        <a:t>1 Curso Básico Sistema Comando de Incidentes</a:t>
                      </a:r>
                    </a:p>
                    <a:p>
                      <a:pPr marL="171450" indent="-171450">
                        <a:buFont typeface="Arial" panose="020B0604020202020204" pitchFamily="34" charset="0"/>
                        <a:buChar char="•"/>
                      </a:pPr>
                      <a:r>
                        <a:rPr lang="es-ES" sz="1000" dirty="0" smtClean="0"/>
                        <a:t>1 ECOTLON</a:t>
                      </a:r>
                    </a:p>
                    <a:p>
                      <a:pPr marL="171450" indent="-171450">
                        <a:buFont typeface="Arial" panose="020B0604020202020204" pitchFamily="34" charset="0"/>
                        <a:buChar char="•"/>
                      </a:pPr>
                      <a:r>
                        <a:rPr lang="es-ES" sz="1000" dirty="0" smtClean="0"/>
                        <a:t>1 Festival cultural palmar de los indios </a:t>
                      </a:r>
                    </a:p>
                    <a:p>
                      <a:pPr marL="171450" indent="-171450">
                        <a:buFont typeface="Arial" panose="020B0604020202020204" pitchFamily="34" charset="0"/>
                        <a:buChar char="•"/>
                      </a:pPr>
                      <a:r>
                        <a:rPr lang="es-ES" sz="1000" dirty="0" smtClean="0"/>
                        <a:t>2 Presentaciones</a:t>
                      </a:r>
                    </a:p>
                    <a:p>
                      <a:pPr marL="171450" indent="-171450">
                        <a:buFont typeface="Arial" panose="020B0604020202020204" pitchFamily="34" charset="0"/>
                        <a:buChar char="•"/>
                      </a:pPr>
                      <a:r>
                        <a:rPr lang="es-ES" sz="1000" dirty="0" smtClean="0"/>
                        <a:t>18 Recorridos de aprendizaje e intercambio de saberes</a:t>
                      </a:r>
                    </a:p>
                    <a:p>
                      <a:pPr marL="171450" indent="-171450">
                        <a:buFont typeface="Arial" panose="020B0604020202020204" pitchFamily="34" charset="0"/>
                        <a:buChar char="•"/>
                      </a:pPr>
                      <a:r>
                        <a:rPr lang="es-ES" sz="1000" dirty="0" smtClean="0"/>
                        <a:t>1 Taller de sensibilización ambiental</a:t>
                      </a:r>
                    </a:p>
                    <a:p>
                      <a:pPr marL="171450" indent="-171450">
                        <a:buFont typeface="Arial" panose="020B0604020202020204" pitchFamily="34" charset="0"/>
                        <a:buChar char="•"/>
                      </a:pPr>
                      <a:r>
                        <a:rPr lang="es-ES" sz="1000" dirty="0" smtClean="0"/>
                        <a:t>20 Taller de sensibilización del patrimonio</a:t>
                      </a:r>
                    </a:p>
                    <a:p>
                      <a:pPr marL="171450" indent="-171450">
                        <a:buFont typeface="Arial" panose="020B0604020202020204" pitchFamily="34" charset="0"/>
                        <a:buChar char="•"/>
                      </a:pPr>
                      <a:r>
                        <a:rPr lang="es-ES" sz="1000" dirty="0" smtClean="0"/>
                        <a:t>1 Taller de sensibilización sobre ciudadanía cultural</a:t>
                      </a:r>
                    </a:p>
                    <a:p>
                      <a:pPr marL="171450" indent="-171450">
                        <a:buFont typeface="Arial" panose="020B0604020202020204" pitchFamily="34" charset="0"/>
                        <a:buChar char="•"/>
                      </a:pPr>
                      <a:r>
                        <a:rPr lang="es-ES" sz="1000" dirty="0" smtClean="0"/>
                        <a:t>3 Visitas educativas y presentaciones de campo de trabajos de restauración en el Sitio El Silencio</a:t>
                      </a:r>
                    </a:p>
                    <a:p>
                      <a:pPr marL="171450" indent="-171450">
                        <a:buFont typeface="Arial" panose="020B0604020202020204" pitchFamily="34" charset="0"/>
                        <a:buChar char="•"/>
                      </a:pPr>
                      <a:endParaRPr lang="es-CR" sz="1000" dirty="0"/>
                    </a:p>
                  </a:txBody>
                  <a:tcPr/>
                </a:tc>
                <a:extLst>
                  <a:ext uri="{0D108BD9-81ED-4DB2-BD59-A6C34878D82A}">
                    <a16:rowId xmlns:a16="http://schemas.microsoft.com/office/drawing/2014/main" val="1294199358"/>
                  </a:ext>
                </a:extLst>
              </a:tr>
            </a:tbl>
          </a:graphicData>
        </a:graphic>
      </p:graphicFrame>
    </p:spTree>
    <p:extLst>
      <p:ext uri="{BB962C8B-B14F-4D97-AF65-F5344CB8AC3E}">
        <p14:creationId xmlns:p14="http://schemas.microsoft.com/office/powerpoint/2010/main" val="2854749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AVANCES OBTENIDOS</a:t>
            </a:r>
            <a:br>
              <a:rPr lang="es-CR" dirty="0" smtClean="0"/>
            </a:br>
            <a:r>
              <a:rPr lang="es-CR" dirty="0" smtClean="0"/>
              <a:t>PRIMER SEMESTRE 2019</a:t>
            </a:r>
            <a:endParaRPr lang="es-CR" dirty="0"/>
          </a:p>
        </p:txBody>
      </p:sp>
      <p:sp>
        <p:nvSpPr>
          <p:cNvPr id="3" name="Marcador de contenido 2"/>
          <p:cNvSpPr>
            <a:spLocks noGrp="1"/>
          </p:cNvSpPr>
          <p:nvPr>
            <p:ph idx="1"/>
          </p:nvPr>
        </p:nvSpPr>
        <p:spPr/>
        <p:txBody>
          <a:bodyPr/>
          <a:lstStyle/>
          <a:p>
            <a:r>
              <a:rPr lang="es-CR" b="1" dirty="0">
                <a:solidFill>
                  <a:schemeClr val="tx1">
                    <a:lumMod val="95000"/>
                    <a:lumOff val="5000"/>
                  </a:schemeClr>
                </a:solidFill>
              </a:rPr>
              <a:t>Producto. </a:t>
            </a:r>
            <a:r>
              <a:rPr lang="es-ES" b="1" dirty="0">
                <a:solidFill>
                  <a:schemeClr val="tx1">
                    <a:lumMod val="95000"/>
                    <a:lumOff val="5000"/>
                  </a:schemeClr>
                </a:solidFill>
              </a:rPr>
              <a:t>Cantidad de acciones para la conservación de la biodiversidad, mitigación y prevención de diversos impactos en el patrimonio arqueológico, así como la investigación del patrimonio cultural y </a:t>
            </a:r>
            <a:r>
              <a:rPr lang="es-ES" b="1" dirty="0" smtClean="0">
                <a:solidFill>
                  <a:schemeClr val="tx1">
                    <a:lumMod val="95000"/>
                    <a:lumOff val="5000"/>
                  </a:schemeClr>
                </a:solidFill>
              </a:rPr>
              <a:t>natural</a:t>
            </a:r>
          </a:p>
          <a:p>
            <a:r>
              <a:rPr lang="es-CR" dirty="0" smtClean="0"/>
              <a:t>Se han ejecutado un total de </a:t>
            </a:r>
            <a:r>
              <a:rPr lang="es-CR" b="1" u="sng" dirty="0" smtClean="0"/>
              <a:t>385 actividades </a:t>
            </a:r>
            <a:r>
              <a:rPr lang="es-CR" dirty="0" smtClean="0"/>
              <a:t>las cuales, se desglosan en el siguiente indicador. </a:t>
            </a:r>
          </a:p>
          <a:p>
            <a:endParaRPr lang="es-CR" b="1" dirty="0"/>
          </a:p>
          <a:p>
            <a:pPr lvl="6">
              <a:buFont typeface="Wingdings" panose="05000000000000000000" pitchFamily="2" charset="2"/>
              <a:buChar char="v"/>
            </a:pPr>
            <a:r>
              <a:rPr lang="es-CR" dirty="0"/>
              <a:t>Porcentaje de acciones desarrolladas para la conservación de la biodiversidad, mitigación y prevención de diversos impactos en el patrimonio arqueológico, así como la investigación del patrimonio cultural y natural.</a:t>
            </a:r>
          </a:p>
          <a:p>
            <a:endParaRPr lang="es-CR" b="1" dirty="0"/>
          </a:p>
          <a:p>
            <a:pPr marL="0" indent="0">
              <a:buNone/>
            </a:pPr>
            <a:endParaRPr lang="es-CR" b="1" dirty="0" smtClean="0"/>
          </a:p>
          <a:p>
            <a:pPr marL="0" indent="0">
              <a:buNone/>
            </a:pPr>
            <a:endParaRPr lang="es-CR" dirty="0"/>
          </a:p>
        </p:txBody>
      </p:sp>
    </p:spTree>
    <p:extLst>
      <p:ext uri="{BB962C8B-B14F-4D97-AF65-F5344CB8AC3E}">
        <p14:creationId xmlns:p14="http://schemas.microsoft.com/office/powerpoint/2010/main" val="410393536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ción">
  <a:themeElements>
    <a:clrScheme name="Roj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748</TotalTime>
  <Words>2653</Words>
  <Application>Microsoft Office PowerPoint</Application>
  <PresentationFormat>Panorámica</PresentationFormat>
  <Paragraphs>424</Paragraphs>
  <Slides>26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26</vt:i4>
      </vt:variant>
    </vt:vector>
  </HeadingPairs>
  <TitlesOfParts>
    <vt:vector size="32" baseType="lpstr">
      <vt:lpstr>Arial</vt:lpstr>
      <vt:lpstr>Calibri</vt:lpstr>
      <vt:lpstr>Calibri Light</vt:lpstr>
      <vt:lpstr>Times New Roman</vt:lpstr>
      <vt:lpstr>Wingdings</vt:lpstr>
      <vt:lpstr>Retrospección</vt:lpstr>
      <vt:lpstr>MUSEO NACIONAL DE COSTA RICA </vt:lpstr>
      <vt:lpstr>CONTENIDO DEL DOCUMENTO </vt:lpstr>
      <vt:lpstr>GESTIÓN FINANCIERA  I SEMESTRE 2019</vt:lpstr>
      <vt:lpstr>GESTIÓN FINANCIERA  FACTORES INCIDENTES  </vt:lpstr>
      <vt:lpstr>GESTIÓN PROGRAMÁTICA 2019 PROGRAMA  PROYECCIÓN INSTITUCIONAL </vt:lpstr>
      <vt:lpstr> GESTIÓN PROGRAMÁTICA 2019 PROGRAMA PROTECCIÓN DEL PATRIMONIO CULTURAL Y NATURAL  </vt:lpstr>
      <vt:lpstr>AVANCES OBTENIDOS DE LOS PRODUCTOS</vt:lpstr>
      <vt:lpstr>AVANCES OBTENIDOS PRIMER SEMESTRE 2019</vt:lpstr>
      <vt:lpstr>AVANCES OBTENIDOS PRIMER SEMESTRE 2019</vt:lpstr>
      <vt:lpstr>AVANCES OBTENIDOS DE LOS INDICADORES</vt:lpstr>
      <vt:lpstr>AVANCES OBTENIDOS PRIMER SEMESTRE 2019</vt:lpstr>
      <vt:lpstr>AVANCES OBTENIDOS PRIMER SEMESTRE 2019</vt:lpstr>
      <vt:lpstr>AVANCES OBTENIDOS PRIMER SEMESTRE 2019</vt:lpstr>
      <vt:lpstr>AVANCES OBTENIDOS PRIMER SEMESTRE 2019</vt:lpstr>
      <vt:lpstr>AVANCES OBTENIDOS PRIMER SEMESTRE 2019</vt:lpstr>
      <vt:lpstr>AVANCES OBTENIDOS PRIMER SEMESTRE 2019</vt:lpstr>
      <vt:lpstr>AVANCES OBTENIDOS PRIMER SEMESTRE 2019</vt:lpstr>
      <vt:lpstr>AVANCES OBTENIDOS PRIMER SEMESTRE 2019</vt:lpstr>
      <vt:lpstr>AVANCES OBTENIDOS PRIMER SEMESTRE 2019</vt:lpstr>
      <vt:lpstr>AVANCES OBTENIDOS PRIMER SEMESTRE 2019</vt:lpstr>
      <vt:lpstr>AVANCES OBTENIDOS PRIMER SEMESTRE 2019</vt:lpstr>
      <vt:lpstr>AVANCES OBTENIDOS PRIMER SEMESTRE 2019</vt:lpstr>
      <vt:lpstr>AVANCES OBTENIDOS PRIMER SEMESTRE 2019</vt:lpstr>
      <vt:lpstr>AVANCES OBTENIDOS PRIMER SEMESTRE 2019</vt:lpstr>
      <vt:lpstr>RESUMEN DE LOS PRODUCTOS </vt:lpstr>
      <vt:lpstr>RESUMEN DE LOS INDICADORES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MUSEO NACIONAL DE COSTA RICA</dc:title>
  <dc:creator>Sussana Solano Garro</dc:creator>
  <cp:lastModifiedBy>Sussana Solano Garro</cp:lastModifiedBy>
  <cp:revision>54</cp:revision>
  <dcterms:created xsi:type="dcterms:W3CDTF">2019-07-05T15:32:06Z</dcterms:created>
  <dcterms:modified xsi:type="dcterms:W3CDTF">2019-07-18T15:48:06Z</dcterms:modified>
</cp:coreProperties>
</file>